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7772400" cy="100584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39" d="100"/>
          <a:sy n="39" d="100"/>
        </p:scale>
        <p:origin x="19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49D7AA-B289-0B43-BA5F-1B9231E4289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363212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9D7AA-B289-0B43-BA5F-1B9231E4289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133574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9D7AA-B289-0B43-BA5F-1B9231E4289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12293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9D7AA-B289-0B43-BA5F-1B9231E4289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418736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9D7AA-B289-0B43-BA5F-1B9231E4289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351554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49D7AA-B289-0B43-BA5F-1B9231E4289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136836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49D7AA-B289-0B43-BA5F-1B9231E4289C}"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194519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49D7AA-B289-0B43-BA5F-1B9231E4289C}"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179740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9D7AA-B289-0B43-BA5F-1B9231E4289C}"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261576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C49D7AA-B289-0B43-BA5F-1B9231E4289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18274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C49D7AA-B289-0B43-BA5F-1B9231E4289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B0F9E-9D88-6549-8AF0-5D5AFCC618FE}" type="slidenum">
              <a:rPr lang="en-US" smtClean="0"/>
              <a:t>‹#›</a:t>
            </a:fld>
            <a:endParaRPr lang="en-US"/>
          </a:p>
        </p:txBody>
      </p:sp>
    </p:spTree>
    <p:extLst>
      <p:ext uri="{BB962C8B-B14F-4D97-AF65-F5344CB8AC3E}">
        <p14:creationId xmlns:p14="http://schemas.microsoft.com/office/powerpoint/2010/main" val="154162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C49D7AA-B289-0B43-BA5F-1B9231E4289C}" type="datetimeFigureOut">
              <a:rPr lang="en-US" smtClean="0"/>
              <a:t>3/15/2024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59B0F9E-9D88-6549-8AF0-5D5AFCC618FE}" type="slidenum">
              <a:rPr lang="en-US" smtClean="0"/>
              <a:t>‹#›</a:t>
            </a:fld>
            <a:endParaRPr lang="en-US"/>
          </a:p>
        </p:txBody>
      </p:sp>
    </p:spTree>
    <p:extLst>
      <p:ext uri="{BB962C8B-B14F-4D97-AF65-F5344CB8AC3E}">
        <p14:creationId xmlns:p14="http://schemas.microsoft.com/office/powerpoint/2010/main" val="4151584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466A4-444F-4F05-5847-EA7148CF62C6}"/>
              </a:ext>
            </a:extLst>
          </p:cNvPr>
          <p:cNvPicPr>
            <a:picLocks noChangeAspect="1"/>
          </p:cNvPicPr>
          <p:nvPr/>
        </p:nvPicPr>
        <p:blipFill>
          <a:blip r:embed="rId2"/>
          <a:srcRect/>
          <a:stretch/>
        </p:blipFill>
        <p:spPr>
          <a:xfrm>
            <a:off x="-15311" y="0"/>
            <a:ext cx="7772400" cy="10058400"/>
          </a:xfrm>
          <a:prstGeom prst="rect">
            <a:avLst/>
          </a:prstGeom>
        </p:spPr>
      </p:pic>
      <p:sp>
        <p:nvSpPr>
          <p:cNvPr id="12" name="Rectangle 11">
            <a:extLst>
              <a:ext uri="{FF2B5EF4-FFF2-40B4-BE49-F238E27FC236}">
                <a16:creationId xmlns:a16="http://schemas.microsoft.com/office/drawing/2014/main" id="{DA02DEDD-C322-8F90-FB4D-93606AC5442F}"/>
              </a:ext>
            </a:extLst>
          </p:cNvPr>
          <p:cNvSpPr/>
          <p:nvPr/>
        </p:nvSpPr>
        <p:spPr>
          <a:xfrm>
            <a:off x="2208012" y="3770438"/>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ysClr val="windowText" lastClr="000000"/>
                </a:solidFill>
              </a:rPr>
              <a:t>T’ai</a:t>
            </a:r>
            <a:r>
              <a:rPr lang="en-US" sz="1100" b="1" dirty="0" smtClean="0">
                <a:solidFill>
                  <a:sysClr val="windowText" lastClr="000000"/>
                </a:solidFill>
              </a:rPr>
              <a:t> Chi</a:t>
            </a:r>
            <a:endParaRPr lang="en-US" sz="1100" dirty="0">
              <a:solidFill>
                <a:sysClr val="windowText" lastClr="000000"/>
              </a:solidFill>
            </a:endParaRPr>
          </a:p>
          <a:p>
            <a:pPr algn="ctr"/>
            <a:r>
              <a:rPr lang="en-US" sz="1100" dirty="0" smtClean="0">
                <a:solidFill>
                  <a:sysClr val="windowText" lastClr="000000"/>
                </a:solidFill>
              </a:rPr>
              <a:t>John </a:t>
            </a:r>
            <a:endParaRPr lang="en-US" sz="1100" dirty="0">
              <a:solidFill>
                <a:sysClr val="windowText" lastClr="000000"/>
              </a:solidFill>
            </a:endParaRPr>
          </a:p>
          <a:p>
            <a:pPr algn="ctr"/>
            <a:r>
              <a:rPr lang="en-US" sz="1200" dirty="0" smtClean="0">
                <a:solidFill>
                  <a:sysClr val="windowText" lastClr="000000"/>
                </a:solidFill>
              </a:rPr>
              <a:t>12 - 1 PM</a:t>
            </a:r>
            <a:endParaRPr lang="en-US" sz="1200" dirty="0">
              <a:solidFill>
                <a:sysClr val="windowText" lastClr="000000"/>
              </a:solidFill>
            </a:endParaRPr>
          </a:p>
          <a:p>
            <a:pPr algn="ctr"/>
            <a:endParaRPr lang="en-US" sz="1100" dirty="0">
              <a:solidFill>
                <a:sysClr val="windowText" lastClr="000000"/>
              </a:solidFill>
            </a:endParaRPr>
          </a:p>
        </p:txBody>
      </p:sp>
      <p:sp>
        <p:nvSpPr>
          <p:cNvPr id="21" name="Rectangle 20">
            <a:extLst>
              <a:ext uri="{FF2B5EF4-FFF2-40B4-BE49-F238E27FC236}">
                <a16:creationId xmlns:a16="http://schemas.microsoft.com/office/drawing/2014/main" id="{45BCF4B2-5B86-47C4-D0D8-90CA46D46ED4}"/>
              </a:ext>
            </a:extLst>
          </p:cNvPr>
          <p:cNvSpPr/>
          <p:nvPr/>
        </p:nvSpPr>
        <p:spPr>
          <a:xfrm>
            <a:off x="5546589" y="4187833"/>
            <a:ext cx="1091381" cy="884903"/>
          </a:xfrm>
          <a:prstGeom prst="rect">
            <a:avLst/>
          </a:prstGeom>
          <a:blipFill dpi="0" rotWithShape="1">
            <a:blip r:embed="rId3">
              <a:alphaModFix amt="61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BUILD</a:t>
            </a:r>
          </a:p>
          <a:p>
            <a:pPr algn="ctr"/>
            <a:r>
              <a:rPr lang="en-US" sz="1100" dirty="0">
                <a:solidFill>
                  <a:schemeClr val="tx1"/>
                </a:solidFill>
              </a:rPr>
              <a:t>Monica </a:t>
            </a:r>
          </a:p>
          <a:p>
            <a:pPr algn="ctr"/>
            <a:r>
              <a:rPr lang="en-US" sz="1100" dirty="0">
                <a:solidFill>
                  <a:schemeClr val="tx1"/>
                </a:solidFill>
              </a:rPr>
              <a:t>(3</a:t>
            </a:r>
            <a:r>
              <a:rPr lang="en-US" sz="1100" baseline="30000" dirty="0">
                <a:solidFill>
                  <a:schemeClr val="tx1"/>
                </a:solidFill>
              </a:rPr>
              <a:t>rd</a:t>
            </a:r>
            <a:r>
              <a:rPr lang="en-US" sz="1100" dirty="0">
                <a:solidFill>
                  <a:schemeClr val="tx1"/>
                </a:solidFill>
              </a:rPr>
              <a:t> Floor)</a:t>
            </a:r>
          </a:p>
          <a:p>
            <a:pPr algn="ctr"/>
            <a:r>
              <a:rPr lang="en-US" sz="1100" dirty="0" smtClean="0">
                <a:solidFill>
                  <a:schemeClr val="tx1"/>
                </a:solidFill>
              </a:rPr>
              <a:t>10:15 -</a:t>
            </a:r>
            <a:endParaRPr lang="en-US" sz="1100" dirty="0">
              <a:solidFill>
                <a:schemeClr val="tx1"/>
              </a:solidFill>
            </a:endParaRPr>
          </a:p>
          <a:p>
            <a:pPr algn="ctr"/>
            <a:r>
              <a:rPr lang="en-US" sz="1100" dirty="0" smtClean="0">
                <a:solidFill>
                  <a:schemeClr val="tx1"/>
                </a:solidFill>
              </a:rPr>
              <a:t>11 </a:t>
            </a:r>
            <a:r>
              <a:rPr lang="en-US" sz="1100" dirty="0">
                <a:solidFill>
                  <a:schemeClr val="tx1"/>
                </a:solidFill>
              </a:rPr>
              <a:t>AM</a:t>
            </a:r>
          </a:p>
        </p:txBody>
      </p:sp>
      <p:sp>
        <p:nvSpPr>
          <p:cNvPr id="22" name="TextBox 21">
            <a:extLst>
              <a:ext uri="{FF2B5EF4-FFF2-40B4-BE49-F238E27FC236}">
                <a16:creationId xmlns:a16="http://schemas.microsoft.com/office/drawing/2014/main" id="{D362FC94-F91E-2645-A44C-742E34DE6354}"/>
              </a:ext>
            </a:extLst>
          </p:cNvPr>
          <p:cNvSpPr txBox="1"/>
          <p:nvPr/>
        </p:nvSpPr>
        <p:spPr>
          <a:xfrm>
            <a:off x="1879599" y="63090"/>
            <a:ext cx="4991101" cy="1077218"/>
          </a:xfrm>
          <a:prstGeom prst="rect">
            <a:avLst/>
          </a:prstGeom>
          <a:noFill/>
        </p:spPr>
        <p:txBody>
          <a:bodyPr wrap="square" rtlCol="0">
            <a:spAutoFit/>
          </a:bodyPr>
          <a:lstStyle/>
          <a:p>
            <a:r>
              <a:rPr lang="en-US" sz="3200" b="1" dirty="0" smtClean="0">
                <a:latin typeface="Avenir Black" panose="02000503020000020003" pitchFamily="2" charset="0"/>
              </a:rPr>
              <a:t>April </a:t>
            </a:r>
            <a:r>
              <a:rPr lang="en-US" sz="3200" b="1" dirty="0">
                <a:latin typeface="Avenir Black" panose="02000503020000020003" pitchFamily="2" charset="0"/>
              </a:rPr>
              <a:t>Group X</a:t>
            </a:r>
          </a:p>
          <a:p>
            <a:r>
              <a:rPr lang="en-US" sz="3200" b="1" dirty="0">
                <a:latin typeface="Avenir Black" panose="02000503020000020003" pitchFamily="2" charset="0"/>
              </a:rPr>
              <a:t>Class Schedule</a:t>
            </a:r>
          </a:p>
        </p:txBody>
      </p:sp>
      <p:sp>
        <p:nvSpPr>
          <p:cNvPr id="3" name="Rectangle 2">
            <a:extLst>
              <a:ext uri="{FF2B5EF4-FFF2-40B4-BE49-F238E27FC236}">
                <a16:creationId xmlns:a16="http://schemas.microsoft.com/office/drawing/2014/main" id="{632E09F1-5101-3221-A05C-C27C9BF0583F}"/>
              </a:ext>
            </a:extLst>
          </p:cNvPr>
          <p:cNvSpPr/>
          <p:nvPr/>
        </p:nvSpPr>
        <p:spPr>
          <a:xfrm>
            <a:off x="-3195" y="240921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tx1"/>
                </a:solidFill>
              </a:rPr>
              <a:t>Muscle Sculpt *</a:t>
            </a:r>
            <a:endParaRPr lang="en-US" sz="1100" dirty="0">
              <a:solidFill>
                <a:schemeClr val="tx1"/>
              </a:solidFill>
            </a:endParaRPr>
          </a:p>
          <a:p>
            <a:pPr algn="ctr"/>
            <a:r>
              <a:rPr lang="en-US" sz="1100" dirty="0" smtClean="0">
                <a:solidFill>
                  <a:schemeClr val="tx1"/>
                </a:solidFill>
              </a:rPr>
              <a:t>Stephanie</a:t>
            </a:r>
            <a:endParaRPr lang="en-US" sz="1100" dirty="0">
              <a:solidFill>
                <a:schemeClr val="tx1"/>
              </a:solidFill>
            </a:endParaRPr>
          </a:p>
          <a:p>
            <a:pPr algn="ctr"/>
            <a:r>
              <a:rPr lang="en-US" sz="1200" dirty="0">
                <a:solidFill>
                  <a:schemeClr val="tx1"/>
                </a:solidFill>
              </a:rPr>
              <a:t>9 </a:t>
            </a:r>
            <a:r>
              <a:rPr lang="en-US" sz="1200" dirty="0" smtClean="0">
                <a:solidFill>
                  <a:schemeClr val="tx1"/>
                </a:solidFill>
              </a:rPr>
              <a:t>- 10 </a:t>
            </a:r>
            <a:r>
              <a:rPr lang="en-US" sz="1200" dirty="0">
                <a:solidFill>
                  <a:schemeClr val="tx1"/>
                </a:solidFill>
              </a:rPr>
              <a:t>AM</a:t>
            </a:r>
          </a:p>
        </p:txBody>
      </p:sp>
      <p:sp>
        <p:nvSpPr>
          <p:cNvPr id="4" name="Rectangle 3">
            <a:extLst>
              <a:ext uri="{FF2B5EF4-FFF2-40B4-BE49-F238E27FC236}">
                <a16:creationId xmlns:a16="http://schemas.microsoft.com/office/drawing/2014/main" id="{AD507DE8-2736-9FC3-309C-3C39112EBB37}"/>
              </a:ext>
            </a:extLst>
          </p:cNvPr>
          <p:cNvSpPr/>
          <p:nvPr/>
        </p:nvSpPr>
        <p:spPr>
          <a:xfrm>
            <a:off x="-7805" y="3771346"/>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Integral Yoga *</a:t>
            </a:r>
            <a:endParaRPr lang="en-US" sz="1100" dirty="0">
              <a:solidFill>
                <a:schemeClr val="tx1"/>
              </a:solidFill>
            </a:endParaRPr>
          </a:p>
          <a:p>
            <a:pPr algn="ctr"/>
            <a:r>
              <a:rPr lang="en-US" sz="1100" dirty="0" smtClean="0">
                <a:solidFill>
                  <a:schemeClr val="tx1"/>
                </a:solidFill>
              </a:rPr>
              <a:t>Nick</a:t>
            </a:r>
          </a:p>
          <a:p>
            <a:pPr algn="ctr"/>
            <a:r>
              <a:rPr lang="en-US" sz="1200" dirty="0" smtClean="0">
                <a:solidFill>
                  <a:schemeClr val="tx1"/>
                </a:solidFill>
              </a:rPr>
              <a:t>11:15 AM -   12:30 PM</a:t>
            </a:r>
            <a:endParaRPr lang="en-US" sz="1200" dirty="0">
              <a:solidFill>
                <a:schemeClr val="tx1"/>
              </a:solidFill>
            </a:endParaRPr>
          </a:p>
          <a:p>
            <a:pPr algn="ctr"/>
            <a:endParaRPr lang="en-US" sz="1100" dirty="0">
              <a:solidFill>
                <a:schemeClr val="tx1"/>
              </a:solidFill>
            </a:endParaRPr>
          </a:p>
        </p:txBody>
      </p:sp>
      <p:sp>
        <p:nvSpPr>
          <p:cNvPr id="10" name="Rectangle 9">
            <a:extLst>
              <a:ext uri="{FF2B5EF4-FFF2-40B4-BE49-F238E27FC236}">
                <a16:creationId xmlns:a16="http://schemas.microsoft.com/office/drawing/2014/main" id="{948BA452-9FCA-A46F-CCD5-9158F7E50C55}"/>
              </a:ext>
            </a:extLst>
          </p:cNvPr>
          <p:cNvSpPr/>
          <p:nvPr/>
        </p:nvSpPr>
        <p:spPr>
          <a:xfrm>
            <a:off x="-1018" y="596775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Mixed Level Flow (Yoga) *</a:t>
            </a:r>
            <a:endParaRPr lang="en-US" sz="1100" dirty="0">
              <a:solidFill>
                <a:schemeClr val="tx1"/>
              </a:solidFill>
            </a:endParaRPr>
          </a:p>
          <a:p>
            <a:pPr algn="ctr"/>
            <a:r>
              <a:rPr lang="en-US" sz="1100" dirty="0" smtClean="0">
                <a:solidFill>
                  <a:schemeClr val="tx1"/>
                </a:solidFill>
              </a:rPr>
              <a:t>Zoe</a:t>
            </a:r>
            <a:endParaRPr lang="en-US" sz="1100" dirty="0">
              <a:solidFill>
                <a:schemeClr val="tx1"/>
              </a:solidFill>
            </a:endParaRPr>
          </a:p>
          <a:p>
            <a:pPr algn="ctr"/>
            <a:r>
              <a:rPr lang="en-US" sz="1100" dirty="0">
                <a:solidFill>
                  <a:schemeClr val="tx1"/>
                </a:solidFill>
              </a:rPr>
              <a:t>5:30 - 6:30 PM</a:t>
            </a:r>
          </a:p>
        </p:txBody>
      </p:sp>
      <p:sp>
        <p:nvSpPr>
          <p:cNvPr id="11" name="Rectangle 10">
            <a:extLst>
              <a:ext uri="{FF2B5EF4-FFF2-40B4-BE49-F238E27FC236}">
                <a16:creationId xmlns:a16="http://schemas.microsoft.com/office/drawing/2014/main" id="{C7B0D202-E277-516C-D221-BF5AF95AC722}"/>
              </a:ext>
            </a:extLst>
          </p:cNvPr>
          <p:cNvSpPr/>
          <p:nvPr/>
        </p:nvSpPr>
        <p:spPr>
          <a:xfrm>
            <a:off x="4437088" y="1514648"/>
            <a:ext cx="1091381" cy="884903"/>
          </a:xfrm>
          <a:prstGeom prst="rect">
            <a:avLst/>
          </a:prstGeom>
          <a:blipFill dpi="0" rotWithShape="1">
            <a:blip r:embed="rId3">
              <a:alphaModFix amt="61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BUILD</a:t>
            </a:r>
          </a:p>
          <a:p>
            <a:pPr algn="ctr"/>
            <a:r>
              <a:rPr lang="en-US" sz="1100" dirty="0" smtClean="0">
                <a:solidFill>
                  <a:schemeClr val="tx1"/>
                </a:solidFill>
              </a:rPr>
              <a:t>Devan</a:t>
            </a:r>
            <a:endParaRPr lang="en-US" sz="1100" dirty="0">
              <a:solidFill>
                <a:schemeClr val="tx1"/>
              </a:solidFill>
            </a:endParaRPr>
          </a:p>
          <a:p>
            <a:pPr algn="ctr"/>
            <a:r>
              <a:rPr lang="en-US" sz="1100" dirty="0">
                <a:solidFill>
                  <a:schemeClr val="tx1"/>
                </a:solidFill>
              </a:rPr>
              <a:t> (3</a:t>
            </a:r>
            <a:r>
              <a:rPr lang="en-US" sz="1100" baseline="30000" dirty="0">
                <a:solidFill>
                  <a:schemeClr val="tx1"/>
                </a:solidFill>
              </a:rPr>
              <a:t>rd</a:t>
            </a:r>
            <a:r>
              <a:rPr lang="en-US" sz="1100" dirty="0">
                <a:solidFill>
                  <a:schemeClr val="tx1"/>
                </a:solidFill>
              </a:rPr>
              <a:t> Floor)</a:t>
            </a:r>
          </a:p>
          <a:p>
            <a:pPr algn="ctr"/>
            <a:r>
              <a:rPr lang="en-US" sz="1100" dirty="0" smtClean="0">
                <a:solidFill>
                  <a:schemeClr val="tx1"/>
                </a:solidFill>
              </a:rPr>
              <a:t>7 </a:t>
            </a:r>
            <a:r>
              <a:rPr lang="en-US" sz="1100" dirty="0">
                <a:solidFill>
                  <a:schemeClr val="tx1"/>
                </a:solidFill>
              </a:rPr>
              <a:t>- 8</a:t>
            </a:r>
            <a:r>
              <a:rPr lang="en-US" sz="1100" dirty="0" smtClean="0">
                <a:solidFill>
                  <a:schemeClr val="tx1"/>
                </a:solidFill>
              </a:rPr>
              <a:t> </a:t>
            </a:r>
            <a:r>
              <a:rPr lang="en-US" sz="1100" dirty="0">
                <a:solidFill>
                  <a:schemeClr val="tx1"/>
                </a:solidFill>
              </a:rPr>
              <a:t>A</a:t>
            </a:r>
            <a:r>
              <a:rPr lang="en-US" sz="1100" dirty="0" smtClean="0">
                <a:solidFill>
                  <a:schemeClr val="tx1"/>
                </a:solidFill>
              </a:rPr>
              <a:t>M</a:t>
            </a:r>
            <a:endParaRPr lang="en-US" sz="1100" dirty="0">
              <a:solidFill>
                <a:schemeClr val="tx1"/>
              </a:solidFill>
            </a:endParaRPr>
          </a:p>
        </p:txBody>
      </p:sp>
      <p:sp>
        <p:nvSpPr>
          <p:cNvPr id="15" name="Rectangle 14">
            <a:extLst>
              <a:ext uri="{FF2B5EF4-FFF2-40B4-BE49-F238E27FC236}">
                <a16:creationId xmlns:a16="http://schemas.microsoft.com/office/drawing/2014/main" id="{D5300FEE-BE5A-7AFD-CAA7-EB27B9CC5457}"/>
              </a:ext>
            </a:extLst>
          </p:cNvPr>
          <p:cNvSpPr/>
          <p:nvPr/>
        </p:nvSpPr>
        <p:spPr>
          <a:xfrm>
            <a:off x="1097350" y="240921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tx1"/>
                </a:solidFill>
              </a:rPr>
              <a:t>Low Impact &amp; Toning *</a:t>
            </a:r>
            <a:endParaRPr lang="en-US" sz="1100" dirty="0">
              <a:solidFill>
                <a:schemeClr val="tx1"/>
              </a:solidFill>
            </a:endParaRPr>
          </a:p>
          <a:p>
            <a:pPr algn="ctr"/>
            <a:r>
              <a:rPr lang="en-US" sz="1100" dirty="0">
                <a:solidFill>
                  <a:schemeClr val="tx1"/>
                </a:solidFill>
              </a:rPr>
              <a:t>Nancy</a:t>
            </a:r>
          </a:p>
          <a:p>
            <a:pPr algn="ctr"/>
            <a:r>
              <a:rPr lang="en-US" sz="1200" dirty="0">
                <a:solidFill>
                  <a:schemeClr val="tx1"/>
                </a:solidFill>
              </a:rPr>
              <a:t>9 - 10 AM</a:t>
            </a:r>
          </a:p>
        </p:txBody>
      </p:sp>
      <p:sp>
        <p:nvSpPr>
          <p:cNvPr id="16" name="Rectangle 15">
            <a:extLst>
              <a:ext uri="{FF2B5EF4-FFF2-40B4-BE49-F238E27FC236}">
                <a16:creationId xmlns:a16="http://schemas.microsoft.com/office/drawing/2014/main" id="{706B1873-1F1F-4204-8221-6AEC863D56A4}"/>
              </a:ext>
            </a:extLst>
          </p:cNvPr>
          <p:cNvSpPr/>
          <p:nvPr/>
        </p:nvSpPr>
        <p:spPr>
          <a:xfrm>
            <a:off x="1097350" y="596775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ZUMBA</a:t>
            </a:r>
            <a:endParaRPr lang="en-US" sz="1100" dirty="0">
              <a:solidFill>
                <a:schemeClr val="tx1"/>
              </a:solidFill>
            </a:endParaRPr>
          </a:p>
          <a:p>
            <a:pPr algn="ctr"/>
            <a:r>
              <a:rPr lang="en-US" sz="1100" dirty="0">
                <a:solidFill>
                  <a:schemeClr val="tx1"/>
                </a:solidFill>
              </a:rPr>
              <a:t>Stephanie</a:t>
            </a:r>
          </a:p>
          <a:p>
            <a:pPr algn="ctr"/>
            <a:r>
              <a:rPr lang="en-US" sz="1100" dirty="0">
                <a:solidFill>
                  <a:schemeClr val="tx1"/>
                </a:solidFill>
              </a:rPr>
              <a:t>5:30 - 6:15 PM</a:t>
            </a:r>
          </a:p>
        </p:txBody>
      </p:sp>
      <p:sp>
        <p:nvSpPr>
          <p:cNvPr id="19" name="Rectangle 18">
            <a:extLst>
              <a:ext uri="{FF2B5EF4-FFF2-40B4-BE49-F238E27FC236}">
                <a16:creationId xmlns:a16="http://schemas.microsoft.com/office/drawing/2014/main" id="{23F059A1-BC37-D3CA-A79E-FE014ADBAEA7}"/>
              </a:ext>
            </a:extLst>
          </p:cNvPr>
          <p:cNvSpPr/>
          <p:nvPr/>
        </p:nvSpPr>
        <p:spPr>
          <a:xfrm>
            <a:off x="-120" y="6864629"/>
            <a:ext cx="1091381" cy="884903"/>
          </a:xfrm>
          <a:prstGeom prst="rect">
            <a:avLst/>
          </a:prstGeom>
          <a:blipFill dpi="0" rotWithShape="1">
            <a:blip r:embed="rId3">
              <a:alphaModFix amt="61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BURN</a:t>
            </a:r>
          </a:p>
          <a:p>
            <a:pPr algn="ctr"/>
            <a:r>
              <a:rPr lang="en-US" sz="1100" dirty="0">
                <a:solidFill>
                  <a:schemeClr val="tx1"/>
                </a:solidFill>
              </a:rPr>
              <a:t>Deb (3</a:t>
            </a:r>
            <a:r>
              <a:rPr lang="en-US" sz="1100" baseline="30000" dirty="0">
                <a:solidFill>
                  <a:schemeClr val="tx1"/>
                </a:solidFill>
              </a:rPr>
              <a:t>rd</a:t>
            </a:r>
            <a:r>
              <a:rPr lang="en-US" sz="1100" dirty="0">
                <a:solidFill>
                  <a:schemeClr val="tx1"/>
                </a:solidFill>
              </a:rPr>
              <a:t> Floor)</a:t>
            </a:r>
          </a:p>
          <a:p>
            <a:pPr algn="ctr"/>
            <a:r>
              <a:rPr lang="en-US" sz="1100" dirty="0" smtClean="0">
                <a:solidFill>
                  <a:schemeClr val="tx1"/>
                </a:solidFill>
              </a:rPr>
              <a:t>6:45 </a:t>
            </a:r>
            <a:r>
              <a:rPr lang="en-US" sz="1100" dirty="0">
                <a:solidFill>
                  <a:schemeClr val="tx1"/>
                </a:solidFill>
              </a:rPr>
              <a:t>- </a:t>
            </a:r>
            <a:r>
              <a:rPr lang="en-US" sz="1100" dirty="0" smtClean="0">
                <a:solidFill>
                  <a:schemeClr val="tx1"/>
                </a:solidFill>
              </a:rPr>
              <a:t>7:30 </a:t>
            </a:r>
            <a:r>
              <a:rPr lang="en-US" sz="1100" dirty="0">
                <a:solidFill>
                  <a:schemeClr val="tx1"/>
                </a:solidFill>
              </a:rPr>
              <a:t>P</a:t>
            </a:r>
            <a:r>
              <a:rPr lang="en-US" sz="1100" dirty="0" smtClean="0">
                <a:solidFill>
                  <a:schemeClr val="tx1"/>
                </a:solidFill>
              </a:rPr>
              <a:t>M</a:t>
            </a:r>
            <a:endParaRPr lang="en-US" sz="1100" dirty="0">
              <a:solidFill>
                <a:schemeClr val="tx1"/>
              </a:solidFill>
            </a:endParaRPr>
          </a:p>
        </p:txBody>
      </p:sp>
      <p:sp>
        <p:nvSpPr>
          <p:cNvPr id="20" name="Rectangle 19">
            <a:extLst>
              <a:ext uri="{FF2B5EF4-FFF2-40B4-BE49-F238E27FC236}">
                <a16:creationId xmlns:a16="http://schemas.microsoft.com/office/drawing/2014/main" id="{B4F02E02-5322-EFA2-A5DD-CE4D0EBF30A7}"/>
              </a:ext>
            </a:extLst>
          </p:cNvPr>
          <p:cNvSpPr/>
          <p:nvPr/>
        </p:nvSpPr>
        <p:spPr>
          <a:xfrm>
            <a:off x="2207694" y="151767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POWERFLOW (Yoga) *</a:t>
            </a:r>
            <a:endParaRPr lang="en-US" sz="1100" dirty="0">
              <a:solidFill>
                <a:schemeClr val="tx1"/>
              </a:solidFill>
            </a:endParaRPr>
          </a:p>
          <a:p>
            <a:pPr algn="ctr"/>
            <a:r>
              <a:rPr lang="en-US" sz="1100" dirty="0">
                <a:solidFill>
                  <a:schemeClr val="tx1"/>
                </a:solidFill>
              </a:rPr>
              <a:t>Maura</a:t>
            </a:r>
          </a:p>
          <a:p>
            <a:pPr algn="ctr"/>
            <a:r>
              <a:rPr lang="en-US" sz="1200" dirty="0">
                <a:solidFill>
                  <a:schemeClr val="tx1"/>
                </a:solidFill>
              </a:rPr>
              <a:t>7 - 8 AM</a:t>
            </a:r>
          </a:p>
        </p:txBody>
      </p:sp>
      <p:sp>
        <p:nvSpPr>
          <p:cNvPr id="25" name="Rectangle 24">
            <a:extLst>
              <a:ext uri="{FF2B5EF4-FFF2-40B4-BE49-F238E27FC236}">
                <a16:creationId xmlns:a16="http://schemas.microsoft.com/office/drawing/2014/main" id="{95E226A5-0095-F4EE-E710-BC566FBAE689}"/>
              </a:ext>
            </a:extLst>
          </p:cNvPr>
          <p:cNvSpPr/>
          <p:nvPr/>
        </p:nvSpPr>
        <p:spPr>
          <a:xfrm>
            <a:off x="2207693" y="2403770"/>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tx1"/>
                </a:solidFill>
              </a:rPr>
              <a:t>Pilates </a:t>
            </a:r>
            <a:r>
              <a:rPr lang="en-US" sz="1100" b="1" dirty="0" smtClean="0">
                <a:solidFill>
                  <a:schemeClr val="tx1"/>
                </a:solidFill>
              </a:rPr>
              <a:t>*</a:t>
            </a:r>
            <a:endParaRPr lang="en-US" sz="1100" dirty="0">
              <a:solidFill>
                <a:schemeClr val="tx1"/>
              </a:solidFill>
            </a:endParaRPr>
          </a:p>
          <a:p>
            <a:pPr algn="ctr"/>
            <a:r>
              <a:rPr lang="en-US" sz="1100" dirty="0" smtClean="0">
                <a:solidFill>
                  <a:schemeClr val="tx1"/>
                </a:solidFill>
              </a:rPr>
              <a:t>Liz</a:t>
            </a:r>
            <a:endParaRPr lang="en-US" sz="1100" dirty="0">
              <a:solidFill>
                <a:schemeClr val="tx1"/>
              </a:solidFill>
            </a:endParaRPr>
          </a:p>
          <a:p>
            <a:pPr algn="ctr"/>
            <a:r>
              <a:rPr lang="en-US" sz="1200" dirty="0">
                <a:solidFill>
                  <a:schemeClr val="tx1"/>
                </a:solidFill>
              </a:rPr>
              <a:t>9 - 10 AM</a:t>
            </a:r>
          </a:p>
        </p:txBody>
      </p:sp>
      <p:sp>
        <p:nvSpPr>
          <p:cNvPr id="29" name="Rectangle 28">
            <a:extLst>
              <a:ext uri="{FF2B5EF4-FFF2-40B4-BE49-F238E27FC236}">
                <a16:creationId xmlns:a16="http://schemas.microsoft.com/office/drawing/2014/main" id="{71C0DDC7-5066-222C-52C9-EA9A76D3F8CB}"/>
              </a:ext>
            </a:extLst>
          </p:cNvPr>
          <p:cNvSpPr/>
          <p:nvPr/>
        </p:nvSpPr>
        <p:spPr>
          <a:xfrm>
            <a:off x="2210503" y="5970878"/>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PRO-FLOW (Yoga)</a:t>
            </a:r>
            <a:endParaRPr lang="en-US" sz="1100" dirty="0">
              <a:solidFill>
                <a:schemeClr val="tx1"/>
              </a:solidFill>
            </a:endParaRPr>
          </a:p>
          <a:p>
            <a:pPr algn="ctr"/>
            <a:r>
              <a:rPr lang="en-US" sz="1100" dirty="0" smtClean="0">
                <a:solidFill>
                  <a:schemeClr val="tx1"/>
                </a:solidFill>
              </a:rPr>
              <a:t>Lindsay</a:t>
            </a:r>
            <a:endParaRPr lang="en-US" sz="1100" dirty="0">
              <a:solidFill>
                <a:schemeClr val="tx1"/>
              </a:solidFill>
            </a:endParaRPr>
          </a:p>
          <a:p>
            <a:pPr algn="ctr"/>
            <a:r>
              <a:rPr lang="en-US" sz="1100" dirty="0">
                <a:solidFill>
                  <a:schemeClr val="tx1"/>
                </a:solidFill>
              </a:rPr>
              <a:t>6:15 </a:t>
            </a:r>
            <a:r>
              <a:rPr lang="en-US" sz="1100" dirty="0" smtClean="0">
                <a:solidFill>
                  <a:schemeClr val="tx1"/>
                </a:solidFill>
              </a:rPr>
              <a:t>- 7:15 </a:t>
            </a:r>
            <a:r>
              <a:rPr lang="en-US" sz="1100" dirty="0">
                <a:solidFill>
                  <a:schemeClr val="tx1"/>
                </a:solidFill>
              </a:rPr>
              <a:t>PM</a:t>
            </a:r>
          </a:p>
        </p:txBody>
      </p:sp>
      <p:sp>
        <p:nvSpPr>
          <p:cNvPr id="30" name="Rectangle 29">
            <a:extLst>
              <a:ext uri="{FF2B5EF4-FFF2-40B4-BE49-F238E27FC236}">
                <a16:creationId xmlns:a16="http://schemas.microsoft.com/office/drawing/2014/main" id="{923E7C1D-D574-4A6A-F95E-794FE36A33D5}"/>
              </a:ext>
            </a:extLst>
          </p:cNvPr>
          <p:cNvSpPr/>
          <p:nvPr/>
        </p:nvSpPr>
        <p:spPr>
          <a:xfrm>
            <a:off x="2212299" y="6855450"/>
            <a:ext cx="1091381" cy="884903"/>
          </a:xfrm>
          <a:prstGeom prst="rect">
            <a:avLst/>
          </a:prstGeom>
          <a:blipFill dpi="0" rotWithShape="1">
            <a:blip r:embed="rId3">
              <a:alphaModFix amt="61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a:p>
            <a:pPr algn="ctr"/>
            <a:r>
              <a:rPr lang="en-US" sz="1100" b="1" dirty="0">
                <a:solidFill>
                  <a:schemeClr val="tx1"/>
                </a:solidFill>
              </a:rPr>
              <a:t>BUILD</a:t>
            </a:r>
            <a:endParaRPr lang="en-US" sz="1100" dirty="0">
              <a:solidFill>
                <a:schemeClr val="tx1"/>
              </a:solidFill>
            </a:endParaRPr>
          </a:p>
          <a:p>
            <a:pPr algn="ctr"/>
            <a:r>
              <a:rPr lang="en-US" sz="1100" dirty="0">
                <a:solidFill>
                  <a:schemeClr val="tx1"/>
                </a:solidFill>
              </a:rPr>
              <a:t>Nicole</a:t>
            </a:r>
          </a:p>
          <a:p>
            <a:pPr algn="ctr"/>
            <a:r>
              <a:rPr lang="en-US" sz="1100" dirty="0">
                <a:solidFill>
                  <a:schemeClr val="tx1"/>
                </a:solidFill>
              </a:rPr>
              <a:t>(3</a:t>
            </a:r>
            <a:r>
              <a:rPr lang="en-US" sz="1100" baseline="30000" dirty="0">
                <a:solidFill>
                  <a:schemeClr val="tx1"/>
                </a:solidFill>
              </a:rPr>
              <a:t>rd</a:t>
            </a:r>
            <a:r>
              <a:rPr lang="en-US" sz="1100" dirty="0">
                <a:solidFill>
                  <a:schemeClr val="tx1"/>
                </a:solidFill>
              </a:rPr>
              <a:t> Floor)</a:t>
            </a:r>
          </a:p>
          <a:p>
            <a:pPr algn="ctr"/>
            <a:r>
              <a:rPr lang="en-US" sz="1100" dirty="0">
                <a:solidFill>
                  <a:schemeClr val="tx1"/>
                </a:solidFill>
              </a:rPr>
              <a:t>6:15 - 7:00 PM</a:t>
            </a:r>
          </a:p>
          <a:p>
            <a:pPr algn="ctr"/>
            <a:endParaRPr lang="en-US" sz="1100" dirty="0">
              <a:solidFill>
                <a:schemeClr val="tx1"/>
              </a:solidFill>
            </a:endParaRPr>
          </a:p>
        </p:txBody>
      </p:sp>
      <p:sp>
        <p:nvSpPr>
          <p:cNvPr id="31" name="Rectangle 30">
            <a:extLst>
              <a:ext uri="{FF2B5EF4-FFF2-40B4-BE49-F238E27FC236}">
                <a16:creationId xmlns:a16="http://schemas.microsoft.com/office/drawing/2014/main" id="{FE47F2CB-9FB8-64DF-618B-56A76D0E6FEE}"/>
              </a:ext>
            </a:extLst>
          </p:cNvPr>
          <p:cNvSpPr/>
          <p:nvPr/>
        </p:nvSpPr>
        <p:spPr>
          <a:xfrm>
            <a:off x="2207754" y="5315809"/>
            <a:ext cx="1091381" cy="64710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SHRED </a:t>
            </a:r>
            <a:endParaRPr lang="en-US" sz="1100" dirty="0">
              <a:solidFill>
                <a:schemeClr val="tx1"/>
              </a:solidFill>
            </a:endParaRPr>
          </a:p>
          <a:p>
            <a:pPr algn="ctr"/>
            <a:r>
              <a:rPr lang="en-US" sz="1100" dirty="0">
                <a:solidFill>
                  <a:schemeClr val="tx1"/>
                </a:solidFill>
              </a:rPr>
              <a:t>Nicole</a:t>
            </a:r>
          </a:p>
          <a:p>
            <a:pPr algn="ctr"/>
            <a:r>
              <a:rPr lang="en-US" sz="1100" dirty="0">
                <a:solidFill>
                  <a:schemeClr val="tx1"/>
                </a:solidFill>
              </a:rPr>
              <a:t>5:30 </a:t>
            </a:r>
            <a:r>
              <a:rPr lang="en-US" sz="1100" dirty="0" smtClean="0">
                <a:solidFill>
                  <a:schemeClr val="tx1"/>
                </a:solidFill>
              </a:rPr>
              <a:t>- 6 </a:t>
            </a:r>
            <a:r>
              <a:rPr lang="en-US" sz="1100" dirty="0">
                <a:solidFill>
                  <a:schemeClr val="tx1"/>
                </a:solidFill>
              </a:rPr>
              <a:t>PM</a:t>
            </a:r>
          </a:p>
        </p:txBody>
      </p:sp>
      <p:sp>
        <p:nvSpPr>
          <p:cNvPr id="32" name="Rectangle 31">
            <a:extLst>
              <a:ext uri="{FF2B5EF4-FFF2-40B4-BE49-F238E27FC236}">
                <a16:creationId xmlns:a16="http://schemas.microsoft.com/office/drawing/2014/main" id="{6D14E860-2FF8-0668-DC45-420F0D7A85D9}"/>
              </a:ext>
            </a:extLst>
          </p:cNvPr>
          <p:cNvSpPr/>
          <p:nvPr/>
        </p:nvSpPr>
        <p:spPr>
          <a:xfrm>
            <a:off x="9594445" y="2612057"/>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Barbell Basics *</a:t>
            </a:r>
            <a:endParaRPr lang="en-US" sz="1100" dirty="0">
              <a:solidFill>
                <a:schemeClr val="tx1"/>
              </a:solidFill>
            </a:endParaRPr>
          </a:p>
          <a:p>
            <a:pPr algn="ctr"/>
            <a:r>
              <a:rPr lang="en-US" sz="1100" dirty="0">
                <a:solidFill>
                  <a:schemeClr val="tx1"/>
                </a:solidFill>
              </a:rPr>
              <a:t>Sarah</a:t>
            </a:r>
          </a:p>
          <a:p>
            <a:pPr algn="ctr"/>
            <a:r>
              <a:rPr lang="en-US" sz="1200" dirty="0">
                <a:solidFill>
                  <a:schemeClr val="tx1"/>
                </a:solidFill>
              </a:rPr>
              <a:t>7 - 8 AM</a:t>
            </a:r>
          </a:p>
        </p:txBody>
      </p:sp>
      <p:sp>
        <p:nvSpPr>
          <p:cNvPr id="33" name="Rectangle 32">
            <a:extLst>
              <a:ext uri="{FF2B5EF4-FFF2-40B4-BE49-F238E27FC236}">
                <a16:creationId xmlns:a16="http://schemas.microsoft.com/office/drawing/2014/main" id="{F3DF410D-0400-91D7-1F4B-C9AC74FF076E}"/>
              </a:ext>
            </a:extLst>
          </p:cNvPr>
          <p:cNvSpPr/>
          <p:nvPr/>
        </p:nvSpPr>
        <p:spPr>
          <a:xfrm>
            <a:off x="3322391" y="2403770"/>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tx1"/>
                </a:solidFill>
              </a:rPr>
              <a:t>Low Impact &amp; Toning *</a:t>
            </a:r>
            <a:endParaRPr lang="en-US" sz="1100" dirty="0">
              <a:solidFill>
                <a:schemeClr val="tx1"/>
              </a:solidFill>
            </a:endParaRPr>
          </a:p>
          <a:p>
            <a:pPr algn="ctr"/>
            <a:r>
              <a:rPr lang="en-US" sz="1100" dirty="0">
                <a:solidFill>
                  <a:schemeClr val="tx1"/>
                </a:solidFill>
              </a:rPr>
              <a:t>Nancy</a:t>
            </a:r>
          </a:p>
          <a:p>
            <a:pPr algn="ctr"/>
            <a:r>
              <a:rPr lang="en-US" sz="1200" dirty="0">
                <a:solidFill>
                  <a:schemeClr val="tx1"/>
                </a:solidFill>
              </a:rPr>
              <a:t>9 - 10 AM</a:t>
            </a:r>
          </a:p>
        </p:txBody>
      </p:sp>
      <p:sp>
        <p:nvSpPr>
          <p:cNvPr id="34" name="Rectangle 33">
            <a:extLst>
              <a:ext uri="{FF2B5EF4-FFF2-40B4-BE49-F238E27FC236}">
                <a16:creationId xmlns:a16="http://schemas.microsoft.com/office/drawing/2014/main" id="{23D44FFB-209A-CDC0-D63A-7F49FE156BA9}"/>
              </a:ext>
            </a:extLst>
          </p:cNvPr>
          <p:cNvSpPr/>
          <p:nvPr/>
        </p:nvSpPr>
        <p:spPr>
          <a:xfrm>
            <a:off x="3319125" y="596775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ZUMBA</a:t>
            </a:r>
          </a:p>
          <a:p>
            <a:pPr algn="ctr"/>
            <a:r>
              <a:rPr lang="en-US" sz="1100" dirty="0">
                <a:solidFill>
                  <a:schemeClr val="tx1"/>
                </a:solidFill>
              </a:rPr>
              <a:t>Stephanie</a:t>
            </a:r>
          </a:p>
          <a:p>
            <a:pPr algn="ctr"/>
            <a:r>
              <a:rPr lang="en-US" sz="1100" dirty="0">
                <a:solidFill>
                  <a:schemeClr val="tx1"/>
                </a:solidFill>
              </a:rPr>
              <a:t>5:30 - 6:15 PM</a:t>
            </a:r>
          </a:p>
        </p:txBody>
      </p:sp>
      <p:sp>
        <p:nvSpPr>
          <p:cNvPr id="35" name="Rectangle 34">
            <a:extLst>
              <a:ext uri="{FF2B5EF4-FFF2-40B4-BE49-F238E27FC236}">
                <a16:creationId xmlns:a16="http://schemas.microsoft.com/office/drawing/2014/main" id="{E60487BA-4D8F-D920-02BF-3D70FA072EEE}"/>
              </a:ext>
            </a:extLst>
          </p:cNvPr>
          <p:cNvSpPr/>
          <p:nvPr/>
        </p:nvSpPr>
        <p:spPr>
          <a:xfrm>
            <a:off x="-2944048" y="4102426"/>
            <a:ext cx="1091381" cy="884903"/>
          </a:xfrm>
          <a:prstGeom prst="rect">
            <a:avLst/>
          </a:prstGeom>
          <a:blipFill dpi="0" rotWithShape="1">
            <a:blip r:embed="rId3">
              <a:alphaModFix amt="61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PIYO</a:t>
            </a:r>
          </a:p>
          <a:p>
            <a:pPr algn="ctr"/>
            <a:r>
              <a:rPr lang="en-US" sz="1100" dirty="0">
                <a:solidFill>
                  <a:schemeClr val="tx1"/>
                </a:solidFill>
              </a:rPr>
              <a:t>Sarah </a:t>
            </a:r>
          </a:p>
          <a:p>
            <a:pPr algn="ctr"/>
            <a:r>
              <a:rPr lang="en-US" sz="1100" dirty="0">
                <a:solidFill>
                  <a:schemeClr val="tx1"/>
                </a:solidFill>
              </a:rPr>
              <a:t>(3</a:t>
            </a:r>
            <a:r>
              <a:rPr lang="en-US" sz="1100" baseline="30000" dirty="0">
                <a:solidFill>
                  <a:schemeClr val="tx1"/>
                </a:solidFill>
              </a:rPr>
              <a:t>rd</a:t>
            </a:r>
            <a:r>
              <a:rPr lang="en-US" sz="1100" dirty="0">
                <a:solidFill>
                  <a:schemeClr val="tx1"/>
                </a:solidFill>
              </a:rPr>
              <a:t> Floor)</a:t>
            </a:r>
          </a:p>
          <a:p>
            <a:pPr algn="ctr"/>
            <a:r>
              <a:rPr lang="en-US" sz="1100" dirty="0">
                <a:solidFill>
                  <a:schemeClr val="tx1"/>
                </a:solidFill>
              </a:rPr>
              <a:t>6:15 - 7:00 PM</a:t>
            </a:r>
          </a:p>
        </p:txBody>
      </p:sp>
      <p:sp>
        <p:nvSpPr>
          <p:cNvPr id="36" name="Rectangle 35">
            <a:extLst>
              <a:ext uri="{FF2B5EF4-FFF2-40B4-BE49-F238E27FC236}">
                <a16:creationId xmlns:a16="http://schemas.microsoft.com/office/drawing/2014/main" id="{D9BE5877-CF37-B973-BF43-EA6E87F9450B}"/>
              </a:ext>
            </a:extLst>
          </p:cNvPr>
          <p:cNvSpPr/>
          <p:nvPr/>
        </p:nvSpPr>
        <p:spPr>
          <a:xfrm>
            <a:off x="4437088" y="240921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chemeClr val="tx1"/>
                </a:solidFill>
              </a:rPr>
              <a:t>Pilates </a:t>
            </a:r>
            <a:r>
              <a:rPr lang="en-US" sz="1100" b="1" dirty="0">
                <a:solidFill>
                  <a:schemeClr val="tx1"/>
                </a:solidFill>
              </a:rPr>
              <a:t>*</a:t>
            </a:r>
            <a:endParaRPr lang="en-US" sz="1100" dirty="0">
              <a:solidFill>
                <a:schemeClr val="tx1"/>
              </a:solidFill>
            </a:endParaRPr>
          </a:p>
          <a:p>
            <a:pPr algn="ctr"/>
            <a:r>
              <a:rPr lang="en-US" sz="1100" dirty="0" smtClean="0">
                <a:solidFill>
                  <a:schemeClr val="tx1"/>
                </a:solidFill>
              </a:rPr>
              <a:t>Sheila</a:t>
            </a:r>
            <a:endParaRPr lang="en-US" sz="1100" dirty="0">
              <a:solidFill>
                <a:schemeClr val="tx1"/>
              </a:solidFill>
            </a:endParaRPr>
          </a:p>
          <a:p>
            <a:pPr algn="ctr"/>
            <a:r>
              <a:rPr lang="en-US" sz="1200" dirty="0">
                <a:solidFill>
                  <a:schemeClr val="tx1"/>
                </a:solidFill>
              </a:rPr>
              <a:t>9 - 10 AM</a:t>
            </a:r>
          </a:p>
        </p:txBody>
      </p:sp>
      <p:sp>
        <p:nvSpPr>
          <p:cNvPr id="37" name="Rectangle 36">
            <a:extLst>
              <a:ext uri="{FF2B5EF4-FFF2-40B4-BE49-F238E27FC236}">
                <a16:creationId xmlns:a16="http://schemas.microsoft.com/office/drawing/2014/main" id="{B1B5F426-F3CA-AF78-F68B-EB86AF7480C6}"/>
              </a:ext>
            </a:extLst>
          </p:cNvPr>
          <p:cNvSpPr/>
          <p:nvPr/>
        </p:nvSpPr>
        <p:spPr>
          <a:xfrm>
            <a:off x="4432349" y="3771345"/>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Integral Yoga *</a:t>
            </a:r>
            <a:endParaRPr lang="en-US" sz="1100" dirty="0">
              <a:solidFill>
                <a:schemeClr val="tx1"/>
              </a:solidFill>
            </a:endParaRPr>
          </a:p>
          <a:p>
            <a:pPr algn="ctr"/>
            <a:r>
              <a:rPr lang="en-US" sz="1100" dirty="0">
                <a:solidFill>
                  <a:schemeClr val="tx1"/>
                </a:solidFill>
              </a:rPr>
              <a:t>Nick</a:t>
            </a:r>
          </a:p>
          <a:p>
            <a:pPr algn="ctr"/>
            <a:r>
              <a:rPr lang="en-US" sz="1200" dirty="0" smtClean="0">
                <a:solidFill>
                  <a:schemeClr val="tx1"/>
                </a:solidFill>
              </a:rPr>
              <a:t>11:15  AM -   12:30 </a:t>
            </a:r>
            <a:r>
              <a:rPr lang="en-US" sz="1200" dirty="0">
                <a:solidFill>
                  <a:schemeClr val="tx1"/>
                </a:solidFill>
              </a:rPr>
              <a:t>P</a:t>
            </a:r>
            <a:r>
              <a:rPr lang="en-US" sz="1200" dirty="0" smtClean="0">
                <a:solidFill>
                  <a:schemeClr val="tx1"/>
                </a:solidFill>
              </a:rPr>
              <a:t>M</a:t>
            </a:r>
            <a:endParaRPr lang="en-US" sz="1200" dirty="0">
              <a:solidFill>
                <a:schemeClr val="tx1"/>
              </a:solidFill>
            </a:endParaRPr>
          </a:p>
          <a:p>
            <a:pPr algn="ctr"/>
            <a:endParaRPr lang="en-US" sz="1100" dirty="0">
              <a:solidFill>
                <a:schemeClr val="tx1"/>
              </a:solidFill>
            </a:endParaRPr>
          </a:p>
        </p:txBody>
      </p:sp>
      <p:sp>
        <p:nvSpPr>
          <p:cNvPr id="38" name="Rectangle 37">
            <a:extLst>
              <a:ext uri="{FF2B5EF4-FFF2-40B4-BE49-F238E27FC236}">
                <a16:creationId xmlns:a16="http://schemas.microsoft.com/office/drawing/2014/main" id="{609AEC31-5F48-E106-471B-2E478D4F2C03}"/>
              </a:ext>
            </a:extLst>
          </p:cNvPr>
          <p:cNvSpPr/>
          <p:nvPr/>
        </p:nvSpPr>
        <p:spPr>
          <a:xfrm>
            <a:off x="4430557" y="596775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Boot Camp *</a:t>
            </a:r>
            <a:endParaRPr lang="en-US" sz="1100" dirty="0">
              <a:solidFill>
                <a:schemeClr val="tx1"/>
              </a:solidFill>
            </a:endParaRPr>
          </a:p>
          <a:p>
            <a:pPr algn="ctr"/>
            <a:r>
              <a:rPr lang="en-US" sz="1100" dirty="0">
                <a:solidFill>
                  <a:schemeClr val="tx1"/>
                </a:solidFill>
              </a:rPr>
              <a:t>Mark</a:t>
            </a:r>
          </a:p>
          <a:p>
            <a:pPr algn="ctr"/>
            <a:r>
              <a:rPr lang="en-US" sz="1100" dirty="0">
                <a:solidFill>
                  <a:schemeClr val="tx1"/>
                </a:solidFill>
              </a:rPr>
              <a:t>5:30 - 6:30 PM</a:t>
            </a:r>
          </a:p>
          <a:p>
            <a:pPr algn="ctr"/>
            <a:r>
              <a:rPr lang="en-US" sz="1100" dirty="0">
                <a:solidFill>
                  <a:schemeClr val="tx1"/>
                </a:solidFill>
              </a:rPr>
              <a:t> </a:t>
            </a:r>
          </a:p>
        </p:txBody>
      </p:sp>
      <p:sp>
        <p:nvSpPr>
          <p:cNvPr id="39" name="Rectangle 38">
            <a:extLst>
              <a:ext uri="{FF2B5EF4-FFF2-40B4-BE49-F238E27FC236}">
                <a16:creationId xmlns:a16="http://schemas.microsoft.com/office/drawing/2014/main" id="{56CB628B-1018-FCF7-BA88-BD83F4629765}"/>
              </a:ext>
            </a:extLst>
          </p:cNvPr>
          <p:cNvSpPr/>
          <p:nvPr/>
        </p:nvSpPr>
        <p:spPr>
          <a:xfrm>
            <a:off x="4431823" y="6848301"/>
            <a:ext cx="1091381" cy="884903"/>
          </a:xfrm>
          <a:prstGeom prst="rect">
            <a:avLst/>
          </a:prstGeom>
          <a:blipFill dpi="0" rotWithShape="1">
            <a:blip r:embed="rId3">
              <a:alphaModFix amt="61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a:p>
            <a:pPr algn="ctr"/>
            <a:r>
              <a:rPr lang="en-US" sz="1100" b="1" dirty="0">
                <a:solidFill>
                  <a:schemeClr val="tx1"/>
                </a:solidFill>
              </a:rPr>
              <a:t>BREATHE</a:t>
            </a:r>
            <a:endParaRPr lang="en-US" sz="1100" dirty="0">
              <a:solidFill>
                <a:schemeClr val="tx1"/>
              </a:solidFill>
            </a:endParaRPr>
          </a:p>
          <a:p>
            <a:pPr algn="ctr"/>
            <a:r>
              <a:rPr lang="en-US" sz="1100" dirty="0" smtClean="0">
                <a:solidFill>
                  <a:schemeClr val="tx1"/>
                </a:solidFill>
              </a:rPr>
              <a:t>Zoe</a:t>
            </a:r>
          </a:p>
          <a:p>
            <a:pPr algn="ctr"/>
            <a:r>
              <a:rPr lang="en-US" sz="1100" dirty="0" smtClean="0">
                <a:solidFill>
                  <a:schemeClr val="tx1"/>
                </a:solidFill>
              </a:rPr>
              <a:t> </a:t>
            </a:r>
            <a:r>
              <a:rPr lang="en-US" sz="1100" dirty="0">
                <a:solidFill>
                  <a:schemeClr val="tx1"/>
                </a:solidFill>
              </a:rPr>
              <a:t>(3</a:t>
            </a:r>
            <a:r>
              <a:rPr lang="en-US" sz="1100" baseline="30000" dirty="0">
                <a:solidFill>
                  <a:schemeClr val="tx1"/>
                </a:solidFill>
              </a:rPr>
              <a:t>rd</a:t>
            </a:r>
            <a:r>
              <a:rPr lang="en-US" sz="1100" dirty="0">
                <a:solidFill>
                  <a:schemeClr val="tx1"/>
                </a:solidFill>
              </a:rPr>
              <a:t> Floor)</a:t>
            </a:r>
          </a:p>
          <a:p>
            <a:pPr algn="ctr"/>
            <a:r>
              <a:rPr lang="en-US" sz="1100" dirty="0" smtClean="0">
                <a:solidFill>
                  <a:schemeClr val="tx1"/>
                </a:solidFill>
              </a:rPr>
              <a:t>6:15 </a:t>
            </a:r>
            <a:r>
              <a:rPr lang="en-US" sz="1100" dirty="0">
                <a:solidFill>
                  <a:schemeClr val="tx1"/>
                </a:solidFill>
              </a:rPr>
              <a:t>- </a:t>
            </a:r>
            <a:r>
              <a:rPr lang="en-US" sz="1100" dirty="0" smtClean="0">
                <a:solidFill>
                  <a:schemeClr val="tx1"/>
                </a:solidFill>
              </a:rPr>
              <a:t>7:15 </a:t>
            </a:r>
            <a:r>
              <a:rPr lang="en-US" sz="1100" dirty="0">
                <a:solidFill>
                  <a:schemeClr val="tx1"/>
                </a:solidFill>
              </a:rPr>
              <a:t>PM</a:t>
            </a:r>
          </a:p>
          <a:p>
            <a:pPr algn="ctr"/>
            <a:endParaRPr lang="en-US" sz="1100" dirty="0">
              <a:solidFill>
                <a:schemeClr val="tx1"/>
              </a:solidFill>
            </a:endParaRPr>
          </a:p>
        </p:txBody>
      </p:sp>
      <p:sp>
        <p:nvSpPr>
          <p:cNvPr id="40" name="Rectangle 39">
            <a:extLst>
              <a:ext uri="{FF2B5EF4-FFF2-40B4-BE49-F238E27FC236}">
                <a16:creationId xmlns:a16="http://schemas.microsoft.com/office/drawing/2014/main" id="{D76794B8-E3BD-3881-411D-ECE6B9F002D3}"/>
              </a:ext>
            </a:extLst>
          </p:cNvPr>
          <p:cNvSpPr/>
          <p:nvPr/>
        </p:nvSpPr>
        <p:spPr>
          <a:xfrm>
            <a:off x="5548519" y="151767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Cycling</a:t>
            </a:r>
            <a:endParaRPr lang="en-US" sz="1100" dirty="0">
              <a:solidFill>
                <a:schemeClr val="tx1"/>
              </a:solidFill>
            </a:endParaRPr>
          </a:p>
          <a:p>
            <a:pPr algn="ctr"/>
            <a:r>
              <a:rPr lang="en-US" sz="1100" dirty="0">
                <a:solidFill>
                  <a:schemeClr val="tx1"/>
                </a:solidFill>
              </a:rPr>
              <a:t>Paul  (3</a:t>
            </a:r>
            <a:r>
              <a:rPr lang="en-US" sz="1100" baseline="30000" dirty="0">
                <a:solidFill>
                  <a:schemeClr val="tx1"/>
                </a:solidFill>
              </a:rPr>
              <a:t>rd</a:t>
            </a:r>
            <a:r>
              <a:rPr lang="en-US" sz="1100" dirty="0">
                <a:solidFill>
                  <a:schemeClr val="tx1"/>
                </a:solidFill>
              </a:rPr>
              <a:t> Floor)</a:t>
            </a:r>
          </a:p>
          <a:p>
            <a:pPr algn="ctr"/>
            <a:r>
              <a:rPr lang="en-US" sz="1100" dirty="0" smtClean="0">
                <a:solidFill>
                  <a:schemeClr val="tx1"/>
                </a:solidFill>
              </a:rPr>
              <a:t>8 </a:t>
            </a:r>
            <a:r>
              <a:rPr lang="en-US" sz="1100" dirty="0">
                <a:solidFill>
                  <a:schemeClr val="tx1"/>
                </a:solidFill>
              </a:rPr>
              <a:t>- 9:30 AM</a:t>
            </a:r>
          </a:p>
        </p:txBody>
      </p:sp>
      <p:sp>
        <p:nvSpPr>
          <p:cNvPr id="41" name="Rectangle 40">
            <a:extLst>
              <a:ext uri="{FF2B5EF4-FFF2-40B4-BE49-F238E27FC236}">
                <a16:creationId xmlns:a16="http://schemas.microsoft.com/office/drawing/2014/main" id="{6C3B393F-BC54-D0E0-4BF5-EEECA939EA6E}"/>
              </a:ext>
            </a:extLst>
          </p:cNvPr>
          <p:cNvSpPr/>
          <p:nvPr/>
        </p:nvSpPr>
        <p:spPr>
          <a:xfrm>
            <a:off x="5543076" y="3299559"/>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chemeClr val="tx1"/>
                </a:solidFill>
              </a:rPr>
              <a:t>Balance Yoga*</a:t>
            </a:r>
            <a:endParaRPr lang="en-US" sz="1100" dirty="0">
              <a:solidFill>
                <a:schemeClr val="tx1"/>
              </a:solidFill>
            </a:endParaRPr>
          </a:p>
          <a:p>
            <a:pPr algn="ctr"/>
            <a:r>
              <a:rPr lang="en-US" sz="1100" b="1" dirty="0">
                <a:solidFill>
                  <a:schemeClr val="tx1"/>
                </a:solidFill>
              </a:rPr>
              <a:t>(Yoga)</a:t>
            </a:r>
            <a:endParaRPr lang="en-US" sz="1100" dirty="0">
              <a:solidFill>
                <a:schemeClr val="tx1"/>
              </a:solidFill>
            </a:endParaRPr>
          </a:p>
          <a:p>
            <a:pPr algn="ctr"/>
            <a:r>
              <a:rPr lang="en-US" sz="1100" dirty="0" smtClean="0">
                <a:solidFill>
                  <a:schemeClr val="tx1"/>
                </a:solidFill>
              </a:rPr>
              <a:t>Babbs</a:t>
            </a:r>
            <a:endParaRPr lang="en-US" sz="1100" dirty="0">
              <a:solidFill>
                <a:schemeClr val="tx1"/>
              </a:solidFill>
            </a:endParaRPr>
          </a:p>
          <a:p>
            <a:pPr algn="ctr"/>
            <a:r>
              <a:rPr lang="en-US" sz="1200" smtClean="0">
                <a:solidFill>
                  <a:schemeClr val="tx1"/>
                </a:solidFill>
              </a:rPr>
              <a:t>10 </a:t>
            </a:r>
            <a:r>
              <a:rPr lang="en-US" sz="1200">
                <a:solidFill>
                  <a:schemeClr val="tx1"/>
                </a:solidFill>
              </a:rPr>
              <a:t>- </a:t>
            </a:r>
            <a:r>
              <a:rPr lang="en-US" sz="1200" smtClean="0">
                <a:solidFill>
                  <a:schemeClr val="tx1"/>
                </a:solidFill>
              </a:rPr>
              <a:t>11 </a:t>
            </a:r>
            <a:r>
              <a:rPr lang="en-US" sz="1200" dirty="0">
                <a:solidFill>
                  <a:schemeClr val="tx1"/>
                </a:solidFill>
              </a:rPr>
              <a:t>AM</a:t>
            </a:r>
            <a:r>
              <a:rPr lang="en-US" sz="1200" b="1" dirty="0">
                <a:solidFill>
                  <a:schemeClr val="tx1"/>
                </a:solidFill>
              </a:rPr>
              <a:t> </a:t>
            </a:r>
            <a:r>
              <a:rPr lang="en-US" sz="1200" dirty="0">
                <a:solidFill>
                  <a:schemeClr val="tx1"/>
                </a:solidFill>
              </a:rPr>
              <a:t> </a:t>
            </a:r>
          </a:p>
        </p:txBody>
      </p:sp>
      <p:sp>
        <p:nvSpPr>
          <p:cNvPr id="42" name="Rectangle 41">
            <a:extLst>
              <a:ext uri="{FF2B5EF4-FFF2-40B4-BE49-F238E27FC236}">
                <a16:creationId xmlns:a16="http://schemas.microsoft.com/office/drawing/2014/main" id="{5BB80BB4-BF86-1343-1010-08F297BA68A8}"/>
              </a:ext>
            </a:extLst>
          </p:cNvPr>
          <p:cNvSpPr/>
          <p:nvPr/>
        </p:nvSpPr>
        <p:spPr>
          <a:xfrm>
            <a:off x="6651243" y="3295310"/>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Boot Camp *</a:t>
            </a:r>
            <a:endParaRPr lang="en-US" sz="1100" dirty="0">
              <a:solidFill>
                <a:schemeClr val="tx1"/>
              </a:solidFill>
            </a:endParaRPr>
          </a:p>
          <a:p>
            <a:pPr algn="ctr"/>
            <a:r>
              <a:rPr lang="en-US" sz="1100" dirty="0">
                <a:solidFill>
                  <a:schemeClr val="tx1"/>
                </a:solidFill>
              </a:rPr>
              <a:t>Mark</a:t>
            </a:r>
          </a:p>
          <a:p>
            <a:pPr algn="ctr"/>
            <a:r>
              <a:rPr lang="en-US" sz="1200" dirty="0">
                <a:solidFill>
                  <a:schemeClr val="tx1"/>
                </a:solidFill>
              </a:rPr>
              <a:t>10 - 11 AM</a:t>
            </a:r>
          </a:p>
        </p:txBody>
      </p:sp>
      <p:sp>
        <p:nvSpPr>
          <p:cNvPr id="43" name="Rectangle 42">
            <a:extLst>
              <a:ext uri="{FF2B5EF4-FFF2-40B4-BE49-F238E27FC236}">
                <a16:creationId xmlns:a16="http://schemas.microsoft.com/office/drawing/2014/main" id="{24C89D45-2C5E-C3EA-96DA-EE126E515D8E}"/>
              </a:ext>
            </a:extLst>
          </p:cNvPr>
          <p:cNvSpPr/>
          <p:nvPr/>
        </p:nvSpPr>
        <p:spPr>
          <a:xfrm>
            <a:off x="6656686" y="507621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a:p>
            <a:pPr algn="ctr"/>
            <a:r>
              <a:rPr lang="en-US" sz="1100" b="1" dirty="0">
                <a:solidFill>
                  <a:schemeClr val="tx1"/>
                </a:solidFill>
              </a:rPr>
              <a:t>PRO-FLOW (Yoga)</a:t>
            </a:r>
            <a:endParaRPr lang="en-US" sz="1100" dirty="0">
              <a:solidFill>
                <a:schemeClr val="tx1"/>
              </a:solidFill>
            </a:endParaRPr>
          </a:p>
          <a:p>
            <a:pPr algn="ctr"/>
            <a:r>
              <a:rPr lang="en-US" sz="1100" dirty="0">
                <a:solidFill>
                  <a:schemeClr val="tx1"/>
                </a:solidFill>
              </a:rPr>
              <a:t>Maura</a:t>
            </a:r>
          </a:p>
          <a:p>
            <a:pPr algn="ctr"/>
            <a:r>
              <a:rPr lang="en-US" sz="1200" dirty="0">
                <a:solidFill>
                  <a:schemeClr val="tx1"/>
                </a:solidFill>
              </a:rPr>
              <a:t>4 - 5 PM</a:t>
            </a:r>
          </a:p>
          <a:p>
            <a:pPr algn="ctr"/>
            <a:endParaRPr lang="en-US" sz="1100" dirty="0">
              <a:solidFill>
                <a:schemeClr val="tx1"/>
              </a:solidFill>
            </a:endParaRPr>
          </a:p>
        </p:txBody>
      </p:sp>
      <p:sp>
        <p:nvSpPr>
          <p:cNvPr id="44" name="TextBox 43">
            <a:extLst>
              <a:ext uri="{FF2B5EF4-FFF2-40B4-BE49-F238E27FC236}">
                <a16:creationId xmlns:a16="http://schemas.microsoft.com/office/drawing/2014/main" id="{CCA1EAAC-DC15-AAED-C957-4D6CA32019D7}"/>
              </a:ext>
            </a:extLst>
          </p:cNvPr>
          <p:cNvSpPr txBox="1"/>
          <p:nvPr/>
        </p:nvSpPr>
        <p:spPr>
          <a:xfrm>
            <a:off x="6605495" y="7550270"/>
            <a:ext cx="1610244" cy="738664"/>
          </a:xfrm>
          <a:prstGeom prst="rect">
            <a:avLst/>
          </a:prstGeom>
          <a:noFill/>
        </p:spPr>
        <p:txBody>
          <a:bodyPr wrap="square" rtlCol="0">
            <a:spAutoFit/>
          </a:bodyPr>
          <a:lstStyle/>
          <a:p>
            <a:r>
              <a:rPr lang="en-US" sz="800" dirty="0"/>
              <a:t>*Also Available Virtually</a:t>
            </a:r>
          </a:p>
          <a:p>
            <a:endParaRPr lang="en-US" sz="1000" dirty="0"/>
          </a:p>
          <a:p>
            <a:pPr algn="ctr"/>
            <a:endParaRPr lang="en-US" sz="1400" dirty="0">
              <a:solidFill>
                <a:schemeClr val="tx1"/>
              </a:solidFill>
            </a:endParaRPr>
          </a:p>
          <a:p>
            <a:endParaRPr lang="en-US" sz="1000" dirty="0"/>
          </a:p>
        </p:txBody>
      </p:sp>
      <p:pic>
        <p:nvPicPr>
          <p:cNvPr id="45" name="Picture 44" descr="A picture containing lamp&#10;&#10;Description automatically generated">
            <a:extLst>
              <a:ext uri="{FF2B5EF4-FFF2-40B4-BE49-F238E27FC236}">
                <a16:creationId xmlns:a16="http://schemas.microsoft.com/office/drawing/2014/main" id="{2FC13698-3AA9-0CB2-9651-89CED23DE700}"/>
              </a:ext>
            </a:extLst>
          </p:cNvPr>
          <p:cNvPicPr>
            <a:picLocks noChangeAspect="1"/>
          </p:cNvPicPr>
          <p:nvPr/>
        </p:nvPicPr>
        <p:blipFill>
          <a:blip r:embed="rId4"/>
          <a:stretch>
            <a:fillRect/>
          </a:stretch>
        </p:blipFill>
        <p:spPr>
          <a:xfrm>
            <a:off x="176723" y="7814072"/>
            <a:ext cx="468671" cy="468671"/>
          </a:xfrm>
          <a:prstGeom prst="rect">
            <a:avLst/>
          </a:prstGeom>
        </p:spPr>
      </p:pic>
      <p:sp>
        <p:nvSpPr>
          <p:cNvPr id="47" name="TextBox 46">
            <a:extLst>
              <a:ext uri="{FF2B5EF4-FFF2-40B4-BE49-F238E27FC236}">
                <a16:creationId xmlns:a16="http://schemas.microsoft.com/office/drawing/2014/main" id="{8D2DB181-F8AD-F71E-863C-0619A6B8B75C}"/>
              </a:ext>
            </a:extLst>
          </p:cNvPr>
          <p:cNvSpPr txBox="1"/>
          <p:nvPr/>
        </p:nvSpPr>
        <p:spPr>
          <a:xfrm>
            <a:off x="466165" y="7907066"/>
            <a:ext cx="4163786" cy="407804"/>
          </a:xfrm>
          <a:prstGeom prst="rect">
            <a:avLst/>
          </a:prstGeom>
          <a:noFill/>
        </p:spPr>
        <p:txBody>
          <a:bodyPr wrap="square" rtlCol="0">
            <a:spAutoFit/>
          </a:bodyPr>
          <a:lstStyle/>
          <a:p>
            <a:r>
              <a:rPr lang="en-US" sz="1000" b="0" i="0" u="none" strike="noStrike" dirty="0">
                <a:solidFill>
                  <a:schemeClr val="tx1"/>
                </a:solidFill>
                <a:effectLst/>
                <a:latin typeface="Calibri" panose="020F0502020204030204" pitchFamily="34" charset="0"/>
              </a:rPr>
              <a:t>Advanced registration required for IGNITE classes (BUILD, BURN, &amp; BREATHE)</a:t>
            </a:r>
            <a:endParaRPr lang="en-US" sz="1000" dirty="0">
              <a:solidFill>
                <a:schemeClr val="tx1"/>
              </a:solidFill>
            </a:endParaRPr>
          </a:p>
          <a:p>
            <a:endParaRPr lang="en-US" sz="1000" dirty="0"/>
          </a:p>
        </p:txBody>
      </p:sp>
      <p:sp>
        <p:nvSpPr>
          <p:cNvPr id="46" name="Rectangle 45">
            <a:extLst>
              <a:ext uri="{FF2B5EF4-FFF2-40B4-BE49-F238E27FC236}">
                <a16:creationId xmlns:a16="http://schemas.microsoft.com/office/drawing/2014/main" id="{706B1873-1F1F-4204-8221-6AEC863D56A4}"/>
              </a:ext>
            </a:extLst>
          </p:cNvPr>
          <p:cNvSpPr/>
          <p:nvPr/>
        </p:nvSpPr>
        <p:spPr>
          <a:xfrm>
            <a:off x="1097528" y="5078015"/>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Cycling</a:t>
            </a:r>
            <a:endParaRPr lang="en-US" sz="1100" dirty="0">
              <a:solidFill>
                <a:schemeClr val="tx1"/>
              </a:solidFill>
            </a:endParaRPr>
          </a:p>
          <a:p>
            <a:pPr algn="ctr"/>
            <a:r>
              <a:rPr lang="en-US" sz="1100" dirty="0">
                <a:solidFill>
                  <a:schemeClr val="tx1"/>
                </a:solidFill>
              </a:rPr>
              <a:t>Paul (3</a:t>
            </a:r>
            <a:r>
              <a:rPr lang="en-US" sz="1100" baseline="30000" dirty="0">
                <a:solidFill>
                  <a:schemeClr val="tx1"/>
                </a:solidFill>
              </a:rPr>
              <a:t>rd</a:t>
            </a:r>
            <a:r>
              <a:rPr lang="en-US" sz="1100" dirty="0">
                <a:solidFill>
                  <a:schemeClr val="tx1"/>
                </a:solidFill>
              </a:rPr>
              <a:t> Floor)</a:t>
            </a:r>
          </a:p>
          <a:p>
            <a:pPr algn="ctr"/>
            <a:r>
              <a:rPr lang="en-US" sz="1100" dirty="0">
                <a:solidFill>
                  <a:schemeClr val="tx1"/>
                </a:solidFill>
              </a:rPr>
              <a:t>5:15 - 6:15 PM</a:t>
            </a:r>
          </a:p>
        </p:txBody>
      </p:sp>
      <p:sp>
        <p:nvSpPr>
          <p:cNvPr id="48" name="Rectangle 47">
            <a:extLst>
              <a:ext uri="{FF2B5EF4-FFF2-40B4-BE49-F238E27FC236}">
                <a16:creationId xmlns:a16="http://schemas.microsoft.com/office/drawing/2014/main" id="{706B1873-1F1F-4204-8221-6AEC863D56A4}"/>
              </a:ext>
            </a:extLst>
          </p:cNvPr>
          <p:cNvSpPr/>
          <p:nvPr/>
        </p:nvSpPr>
        <p:spPr>
          <a:xfrm>
            <a:off x="3320669" y="5077407"/>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Cycling</a:t>
            </a:r>
            <a:endParaRPr lang="en-US" sz="1100" dirty="0">
              <a:solidFill>
                <a:schemeClr val="tx1"/>
              </a:solidFill>
            </a:endParaRPr>
          </a:p>
          <a:p>
            <a:pPr algn="ctr"/>
            <a:r>
              <a:rPr lang="en-US" sz="1100" dirty="0">
                <a:solidFill>
                  <a:schemeClr val="tx1"/>
                </a:solidFill>
              </a:rPr>
              <a:t>Paul (3</a:t>
            </a:r>
            <a:r>
              <a:rPr lang="en-US" sz="1100" baseline="30000" dirty="0">
                <a:solidFill>
                  <a:schemeClr val="tx1"/>
                </a:solidFill>
              </a:rPr>
              <a:t>rd</a:t>
            </a:r>
            <a:r>
              <a:rPr lang="en-US" sz="1100" dirty="0">
                <a:solidFill>
                  <a:schemeClr val="tx1"/>
                </a:solidFill>
              </a:rPr>
              <a:t> Floor)</a:t>
            </a:r>
          </a:p>
          <a:p>
            <a:pPr algn="ctr"/>
            <a:r>
              <a:rPr lang="en-US" sz="1100" dirty="0">
                <a:solidFill>
                  <a:schemeClr val="tx1"/>
                </a:solidFill>
              </a:rPr>
              <a:t>5:15 - 6:15 PM</a:t>
            </a:r>
          </a:p>
        </p:txBody>
      </p:sp>
      <p:sp>
        <p:nvSpPr>
          <p:cNvPr id="49" name="Rectangle 48">
            <a:extLst>
              <a:ext uri="{FF2B5EF4-FFF2-40B4-BE49-F238E27FC236}">
                <a16:creationId xmlns:a16="http://schemas.microsoft.com/office/drawing/2014/main" id="{706B1873-1F1F-4204-8221-6AEC863D56A4}"/>
              </a:ext>
            </a:extLst>
          </p:cNvPr>
          <p:cNvSpPr/>
          <p:nvPr/>
        </p:nvSpPr>
        <p:spPr>
          <a:xfrm>
            <a:off x="1099072" y="1517673"/>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Cycling</a:t>
            </a:r>
            <a:endParaRPr lang="en-US" sz="1100" dirty="0">
              <a:solidFill>
                <a:schemeClr val="tx1"/>
              </a:solidFill>
            </a:endParaRPr>
          </a:p>
          <a:p>
            <a:pPr algn="ctr"/>
            <a:r>
              <a:rPr lang="en-US" sz="1100" dirty="0">
                <a:solidFill>
                  <a:schemeClr val="tx1"/>
                </a:solidFill>
              </a:rPr>
              <a:t>Clara (3</a:t>
            </a:r>
            <a:r>
              <a:rPr lang="en-US" sz="1100" baseline="30000" dirty="0">
                <a:solidFill>
                  <a:schemeClr val="tx1"/>
                </a:solidFill>
              </a:rPr>
              <a:t>rd</a:t>
            </a:r>
            <a:r>
              <a:rPr lang="en-US" sz="1100" dirty="0">
                <a:solidFill>
                  <a:schemeClr val="tx1"/>
                </a:solidFill>
              </a:rPr>
              <a:t> Floor)</a:t>
            </a:r>
          </a:p>
          <a:p>
            <a:pPr algn="ctr"/>
            <a:r>
              <a:rPr lang="en-US" sz="1100" dirty="0">
                <a:solidFill>
                  <a:schemeClr val="tx1"/>
                </a:solidFill>
              </a:rPr>
              <a:t>7 - 8 AM</a:t>
            </a:r>
          </a:p>
        </p:txBody>
      </p:sp>
      <p:sp>
        <p:nvSpPr>
          <p:cNvPr id="50" name="Rectangle 49">
            <a:extLst>
              <a:ext uri="{FF2B5EF4-FFF2-40B4-BE49-F238E27FC236}">
                <a16:creationId xmlns:a16="http://schemas.microsoft.com/office/drawing/2014/main" id="{E60487BA-4D8F-D920-02BF-3D70FA072EEE}"/>
              </a:ext>
            </a:extLst>
          </p:cNvPr>
          <p:cNvSpPr/>
          <p:nvPr/>
        </p:nvSpPr>
        <p:spPr>
          <a:xfrm>
            <a:off x="-3167914" y="6433396"/>
            <a:ext cx="1091381" cy="884903"/>
          </a:xfrm>
          <a:prstGeom prst="rect">
            <a:avLst/>
          </a:prstGeom>
          <a:blipFill dpi="0" rotWithShape="1">
            <a:blip r:embed="rId3">
              <a:alphaModFix amt="61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BUILD</a:t>
            </a:r>
          </a:p>
          <a:p>
            <a:pPr algn="ctr"/>
            <a:r>
              <a:rPr lang="en-US" sz="1100" dirty="0">
                <a:solidFill>
                  <a:schemeClr val="tx1"/>
                </a:solidFill>
              </a:rPr>
              <a:t>Andy (3</a:t>
            </a:r>
            <a:r>
              <a:rPr lang="en-US" sz="1100" baseline="30000" dirty="0">
                <a:solidFill>
                  <a:schemeClr val="tx1"/>
                </a:solidFill>
              </a:rPr>
              <a:t>rd</a:t>
            </a:r>
            <a:r>
              <a:rPr lang="en-US" sz="1100" dirty="0">
                <a:solidFill>
                  <a:schemeClr val="tx1"/>
                </a:solidFill>
              </a:rPr>
              <a:t> Floor)</a:t>
            </a:r>
          </a:p>
          <a:p>
            <a:pPr algn="ctr"/>
            <a:r>
              <a:rPr lang="en-US" sz="1100" dirty="0">
                <a:solidFill>
                  <a:schemeClr val="tx1"/>
                </a:solidFill>
              </a:rPr>
              <a:t>6:30 - 7:25 PM</a:t>
            </a:r>
          </a:p>
        </p:txBody>
      </p:sp>
      <p:sp>
        <p:nvSpPr>
          <p:cNvPr id="51" name="Rectangle 50">
            <a:extLst>
              <a:ext uri="{FF2B5EF4-FFF2-40B4-BE49-F238E27FC236}">
                <a16:creationId xmlns:a16="http://schemas.microsoft.com/office/drawing/2014/main" id="{706B1873-1F1F-4204-8221-6AEC863D56A4}"/>
              </a:ext>
            </a:extLst>
          </p:cNvPr>
          <p:cNvSpPr/>
          <p:nvPr/>
        </p:nvSpPr>
        <p:spPr>
          <a:xfrm>
            <a:off x="6646887" y="2398327"/>
            <a:ext cx="1091381" cy="88490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tx1"/>
                </a:solidFill>
              </a:rPr>
              <a:t>PiYo</a:t>
            </a:r>
            <a:endParaRPr lang="en-US" sz="1100" dirty="0">
              <a:solidFill>
                <a:schemeClr val="tx1"/>
              </a:solidFill>
            </a:endParaRPr>
          </a:p>
          <a:p>
            <a:pPr algn="ctr"/>
            <a:r>
              <a:rPr lang="en-US" sz="1100" dirty="0" smtClean="0">
                <a:solidFill>
                  <a:schemeClr val="tx1"/>
                </a:solidFill>
              </a:rPr>
              <a:t>Sarah </a:t>
            </a:r>
            <a:endParaRPr lang="en-US" sz="1100" dirty="0">
              <a:solidFill>
                <a:schemeClr val="tx1"/>
              </a:solidFill>
            </a:endParaRPr>
          </a:p>
          <a:p>
            <a:pPr algn="ctr"/>
            <a:r>
              <a:rPr lang="en-US" sz="1100" dirty="0">
                <a:solidFill>
                  <a:schemeClr val="tx1"/>
                </a:solidFill>
              </a:rPr>
              <a:t>9</a:t>
            </a:r>
            <a:r>
              <a:rPr lang="en-US" sz="1100" dirty="0" smtClean="0">
                <a:solidFill>
                  <a:schemeClr val="tx1"/>
                </a:solidFill>
              </a:rPr>
              <a:t> </a:t>
            </a:r>
            <a:r>
              <a:rPr lang="en-US" sz="1100" dirty="0">
                <a:solidFill>
                  <a:schemeClr val="tx1"/>
                </a:solidFill>
              </a:rPr>
              <a:t>-</a:t>
            </a:r>
            <a:r>
              <a:rPr lang="en-US" sz="1100" dirty="0" smtClean="0">
                <a:solidFill>
                  <a:schemeClr val="tx1"/>
                </a:solidFill>
              </a:rPr>
              <a:t> 9:45 </a:t>
            </a:r>
            <a:r>
              <a:rPr lang="en-US" sz="1100" dirty="0">
                <a:solidFill>
                  <a:schemeClr val="tx1"/>
                </a:solidFill>
              </a:rPr>
              <a:t>A</a:t>
            </a:r>
            <a:r>
              <a:rPr lang="en-US" sz="1100" dirty="0" smtClean="0">
                <a:solidFill>
                  <a:schemeClr val="tx1"/>
                </a:solidFill>
              </a:rPr>
              <a:t>M</a:t>
            </a:r>
            <a:endParaRPr lang="en-US" sz="1100" dirty="0">
              <a:solidFill>
                <a:schemeClr val="tx1"/>
              </a:solidFill>
            </a:endParaRPr>
          </a:p>
        </p:txBody>
      </p:sp>
    </p:spTree>
    <p:extLst>
      <p:ext uri="{BB962C8B-B14F-4D97-AF65-F5344CB8AC3E}">
        <p14:creationId xmlns:p14="http://schemas.microsoft.com/office/powerpoint/2010/main" val="2305537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F9B1A1-97DB-0624-B413-6CC5092C5E22}"/>
              </a:ext>
            </a:extLst>
          </p:cNvPr>
          <p:cNvPicPr>
            <a:picLocks noChangeAspect="1"/>
          </p:cNvPicPr>
          <p:nvPr/>
        </p:nvPicPr>
        <p:blipFill>
          <a:blip r:embed="rId2"/>
          <a:srcRect/>
          <a:stretch/>
        </p:blipFill>
        <p:spPr>
          <a:xfrm>
            <a:off x="0" y="0"/>
            <a:ext cx="7772400" cy="10058400"/>
          </a:xfrm>
          <a:prstGeom prst="rect">
            <a:avLst/>
          </a:prstGeom>
        </p:spPr>
      </p:pic>
      <p:sp>
        <p:nvSpPr>
          <p:cNvPr id="7" name="Text Box 18">
            <a:extLst>
              <a:ext uri="{FF2B5EF4-FFF2-40B4-BE49-F238E27FC236}">
                <a16:creationId xmlns:a16="http://schemas.microsoft.com/office/drawing/2014/main" id="{C4FFA31E-100A-216A-3518-F1C62797B80E}"/>
              </a:ext>
            </a:extLst>
          </p:cNvPr>
          <p:cNvSpPr txBox="1"/>
          <p:nvPr/>
        </p:nvSpPr>
        <p:spPr>
          <a:xfrm>
            <a:off x="3847811" y="1670427"/>
            <a:ext cx="3924589" cy="683157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dirty="0" smtClean="0">
                <a:latin typeface="Calibri" panose="020F0502020204030204" pitchFamily="34" charset="0"/>
                <a:ea typeface="Times New Roman" panose="02020603050405020304" pitchFamily="18" charset="0"/>
                <a:cs typeface="Times New Roman" panose="02020603050405020304" pitchFamily="18" charset="0"/>
              </a:rPr>
              <a:t>Muscle </a:t>
            </a:r>
            <a:r>
              <a:rPr lang="en-US" sz="1200" b="1" dirty="0">
                <a:latin typeface="Calibri" panose="020F0502020204030204" pitchFamily="34" charset="0"/>
                <a:ea typeface="Times New Roman" panose="02020603050405020304" pitchFamily="18" charset="0"/>
                <a:cs typeface="Times New Roman" panose="02020603050405020304" pitchFamily="18" charset="0"/>
              </a:rPr>
              <a:t>Sculpt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r>
              <a:rPr lang="en-US" sz="800" dirty="0">
                <a:latin typeface="Agency FB" panose="020B0503020202020204" pitchFamily="34" charset="0"/>
                <a:ea typeface="Times New Roman" panose="02020603050405020304" pitchFamily="18" charset="0"/>
                <a:cs typeface="Times New Roman" panose="02020603050405020304" pitchFamily="18" charset="0"/>
              </a:rPr>
              <a:t>Improve definition and strength during this total body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workout </a:t>
            </a:r>
            <a:r>
              <a:rPr lang="en-US" sz="800" dirty="0">
                <a:latin typeface="Agency FB" panose="020B0503020202020204" pitchFamily="34" charset="0"/>
                <a:ea typeface="Times New Roman" panose="02020603050405020304" pitchFamily="18" charset="0"/>
                <a:cs typeface="Times New Roman" panose="02020603050405020304" pitchFamily="18" charset="0"/>
              </a:rPr>
              <a:t>focused on lifting techniques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and </a:t>
            </a:r>
            <a:r>
              <a:rPr lang="en-US" sz="800" dirty="0">
                <a:latin typeface="Agency FB" panose="020B0503020202020204" pitchFamily="34" charset="0"/>
                <a:ea typeface="Times New Roman" panose="02020603050405020304" pitchFamily="18" charset="0"/>
                <a:cs typeface="Times New Roman" panose="02020603050405020304" pitchFamily="18" charset="0"/>
              </a:rPr>
              <a:t>functional movement. (Hybrid Class*)</a:t>
            </a: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pPr lvl="0"/>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Pilates</a:t>
            </a:r>
            <a:endParaRPr lang="en-US"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n-US" sz="800" dirty="0">
                <a:solidFill>
                  <a:prstClr val="black"/>
                </a:solidFill>
                <a:latin typeface="Agency FB" panose="020B0503020202020204" pitchFamily="34" charset="0"/>
                <a:ea typeface="Times New Roman" panose="02020603050405020304" pitchFamily="18" charset="0"/>
                <a:cs typeface="Times New Roman" panose="02020603050405020304" pitchFamily="18" charset="0"/>
              </a:rPr>
              <a:t>Strengthens the body with an emphasis on core strength. This improves general fitness and overall well-being. </a:t>
            </a:r>
            <a:endParaRPr lang="en-US" sz="800" dirty="0" smtClean="0">
              <a:solidFill>
                <a:prstClr val="black"/>
              </a:solidFill>
              <a:latin typeface="Agency FB" panose="020B0503020202020204" pitchFamily="34" charset="0"/>
              <a:ea typeface="Times New Roman" panose="02020603050405020304" pitchFamily="18" charset="0"/>
              <a:cs typeface="Times New Roman" panose="02020603050405020304" pitchFamily="18" charset="0"/>
            </a:endParaRPr>
          </a:p>
          <a:p>
            <a:pPr lvl="0"/>
            <a:r>
              <a:rPr lang="en-US" sz="800" dirty="0" smtClean="0">
                <a:solidFill>
                  <a:prstClr val="black"/>
                </a:solidFill>
                <a:latin typeface="Agency FB" panose="020B0503020202020204" pitchFamily="34" charset="0"/>
                <a:ea typeface="Times New Roman" panose="02020603050405020304" pitchFamily="18" charset="0"/>
                <a:cs typeface="Times New Roman" panose="02020603050405020304" pitchFamily="18" charset="0"/>
              </a:rPr>
              <a:t>We </a:t>
            </a:r>
            <a:r>
              <a:rPr lang="en-US" sz="800" dirty="0">
                <a:solidFill>
                  <a:prstClr val="black"/>
                </a:solidFill>
                <a:latin typeface="Agency FB" panose="020B0503020202020204" pitchFamily="34" charset="0"/>
                <a:ea typeface="Times New Roman" panose="02020603050405020304" pitchFamily="18" charset="0"/>
                <a:cs typeface="Times New Roman" panose="02020603050405020304" pitchFamily="18" charset="0"/>
              </a:rPr>
              <a:t>will concentrate on posture, balance and flexibility. </a:t>
            </a:r>
            <a:r>
              <a:rPr lang="en-US" sz="800" dirty="0">
                <a:latin typeface="Agency FB" panose="020B0503020202020204" pitchFamily="34" charset="0"/>
                <a:ea typeface="Times New Roman" panose="02020603050405020304" pitchFamily="18" charset="0"/>
                <a:cs typeface="Times New Roman" panose="02020603050405020304" pitchFamily="18" charset="0"/>
              </a:rPr>
              <a:t>(Hybrid Class*) </a:t>
            </a:r>
          </a:p>
          <a:p>
            <a:pPr lvl="0"/>
            <a:endParaRPr lang="en-US" sz="800" b="0" i="0" u="none" strike="noStrike" dirty="0">
              <a:solidFill>
                <a:srgbClr val="040C28"/>
              </a:solidFill>
              <a:effectLst/>
              <a:latin typeface="Arial" panose="020B0604020202020204" pitchFamily="34" charset="0"/>
            </a:endParaRPr>
          </a:p>
          <a:p>
            <a:pPr lvl="0"/>
            <a:r>
              <a:rPr lang="en-US" sz="1200" b="1" i="0" u="none" strike="noStrike" dirty="0" err="1">
                <a:solidFill>
                  <a:srgbClr val="040C28"/>
                </a:solidFill>
                <a:effectLst/>
                <a:latin typeface="Arial" panose="020B0604020202020204" pitchFamily="34" charset="0"/>
              </a:rPr>
              <a:t>PiYo</a:t>
            </a:r>
            <a:r>
              <a:rPr lang="en-US" sz="800" b="0" i="0" u="none" strike="noStrike" dirty="0">
                <a:solidFill>
                  <a:srgbClr val="040C28"/>
                </a:solidFill>
                <a:effectLst/>
                <a:latin typeface="Arial" panose="020B0604020202020204" pitchFamily="34" charset="0"/>
              </a:rPr>
              <a:t> </a:t>
            </a:r>
            <a:endParaRPr lang="en-US" sz="800" b="0" i="0" u="none" strike="noStrike" dirty="0" smtClean="0">
              <a:solidFill>
                <a:srgbClr val="040C28"/>
              </a:solidFill>
              <a:effectLst/>
              <a:latin typeface="Arial" panose="020B0604020202020204" pitchFamily="34" charset="0"/>
            </a:endParaRPr>
          </a:p>
          <a:p>
            <a:pPr lvl="0"/>
            <a:r>
              <a:rPr lang="en-US" sz="800" dirty="0">
                <a:solidFill>
                  <a:srgbClr val="040C28"/>
                </a:solidFill>
                <a:latin typeface="Agency FB" panose="020B0503020202020204" pitchFamily="34" charset="0"/>
              </a:rPr>
              <a:t>A</a:t>
            </a:r>
            <a:r>
              <a:rPr lang="en-US" sz="800" b="0" i="0" u="none" strike="noStrike" dirty="0" smtClean="0">
                <a:solidFill>
                  <a:srgbClr val="040C28"/>
                </a:solidFill>
                <a:effectLst/>
                <a:latin typeface="Agency FB" panose="020B0503020202020204" pitchFamily="34" charset="0"/>
              </a:rPr>
              <a:t>thletic </a:t>
            </a:r>
            <a:r>
              <a:rPr lang="en-US" sz="800" b="0" i="0" u="none" strike="noStrike" dirty="0">
                <a:solidFill>
                  <a:srgbClr val="040C28"/>
                </a:solidFill>
                <a:effectLst/>
                <a:latin typeface="Agency FB" panose="020B0503020202020204" pitchFamily="34" charset="0"/>
              </a:rPr>
              <a:t>blend of Yoga and Pilates that delivers the benefits of deep breathing, balance, stretching, </a:t>
            </a:r>
            <a:endParaRPr lang="en-US" sz="800" b="0" i="0" u="none" strike="noStrike" dirty="0" smtClean="0">
              <a:solidFill>
                <a:srgbClr val="040C28"/>
              </a:solidFill>
              <a:effectLst/>
              <a:latin typeface="Agency FB" panose="020B0503020202020204" pitchFamily="34" charset="0"/>
            </a:endParaRPr>
          </a:p>
          <a:p>
            <a:pPr lvl="0"/>
            <a:r>
              <a:rPr lang="en-US" sz="800" b="0" i="0" u="none" strike="noStrike" dirty="0" smtClean="0">
                <a:solidFill>
                  <a:srgbClr val="040C28"/>
                </a:solidFill>
                <a:effectLst/>
                <a:latin typeface="Agency FB" panose="020B0503020202020204" pitchFamily="34" charset="0"/>
              </a:rPr>
              <a:t>strengthening </a:t>
            </a:r>
            <a:r>
              <a:rPr lang="en-US" sz="800" b="0" i="0" u="none" strike="noStrike" dirty="0">
                <a:solidFill>
                  <a:srgbClr val="040C28"/>
                </a:solidFill>
                <a:effectLst/>
                <a:latin typeface="Agency FB" panose="020B0503020202020204" pitchFamily="34" charset="0"/>
              </a:rPr>
              <a:t>and relaxation</a:t>
            </a:r>
            <a:r>
              <a:rPr lang="en-US" sz="800" b="0" i="0" u="none" strike="noStrike" dirty="0">
                <a:solidFill>
                  <a:srgbClr val="4D5156"/>
                </a:solidFill>
                <a:effectLst/>
                <a:latin typeface="Agency FB" panose="020B0503020202020204" pitchFamily="34" charset="0"/>
              </a:rPr>
              <a:t>. Unlike traditional Pilates and yoga sessions, </a:t>
            </a:r>
            <a:r>
              <a:rPr lang="en-US" sz="800" b="0" i="0" u="none" strike="noStrike" dirty="0" err="1">
                <a:solidFill>
                  <a:srgbClr val="4D5156"/>
                </a:solidFill>
                <a:effectLst/>
                <a:latin typeface="Agency FB" panose="020B0503020202020204" pitchFamily="34" charset="0"/>
              </a:rPr>
              <a:t>PiYo</a:t>
            </a:r>
            <a:r>
              <a:rPr lang="en-US" sz="800" b="0" i="0" u="none" strike="noStrike" dirty="0">
                <a:solidFill>
                  <a:srgbClr val="4D5156"/>
                </a:solidFill>
                <a:effectLst/>
                <a:latin typeface="Agency FB" panose="020B0503020202020204" pitchFamily="34" charset="0"/>
              </a:rPr>
              <a:t> is </a:t>
            </a:r>
            <a:r>
              <a:rPr lang="en-US" sz="800" b="0" i="0" u="none" strike="noStrike" dirty="0">
                <a:solidFill>
                  <a:srgbClr val="040C28"/>
                </a:solidFill>
                <a:effectLst/>
                <a:latin typeface="Agency FB" panose="020B0503020202020204" pitchFamily="34" charset="0"/>
              </a:rPr>
              <a:t>designed to burn calories </a:t>
            </a:r>
            <a:endParaRPr lang="en-US" sz="800" b="0" i="0" u="none" strike="noStrike" dirty="0" smtClean="0">
              <a:solidFill>
                <a:srgbClr val="040C28"/>
              </a:solidFill>
              <a:effectLst/>
              <a:latin typeface="Agency FB" panose="020B0503020202020204" pitchFamily="34" charset="0"/>
            </a:endParaRPr>
          </a:p>
          <a:p>
            <a:pPr lvl="0"/>
            <a:r>
              <a:rPr lang="en-US" sz="800" b="0" i="0" u="none" strike="noStrike" dirty="0" smtClean="0">
                <a:solidFill>
                  <a:srgbClr val="040C28"/>
                </a:solidFill>
                <a:effectLst/>
                <a:latin typeface="Agency FB" panose="020B0503020202020204" pitchFamily="34" charset="0"/>
              </a:rPr>
              <a:t>and </a:t>
            </a:r>
            <a:r>
              <a:rPr lang="en-US" sz="800" b="0" i="0" u="none" strike="noStrike" dirty="0">
                <a:solidFill>
                  <a:srgbClr val="040C28"/>
                </a:solidFill>
                <a:effectLst/>
                <a:latin typeface="Agency FB" panose="020B0503020202020204" pitchFamily="34" charset="0"/>
              </a:rPr>
              <a:t>make you sweat </a:t>
            </a:r>
            <a:r>
              <a:rPr lang="en-US" sz="800" b="0" i="0" u="none" strike="noStrike" dirty="0" smtClean="0">
                <a:solidFill>
                  <a:srgbClr val="040C28"/>
                </a:solidFill>
                <a:effectLst/>
                <a:latin typeface="Agency FB" panose="020B0503020202020204" pitchFamily="34" charset="0"/>
              </a:rPr>
              <a:t>with </a:t>
            </a:r>
            <a:r>
              <a:rPr lang="en-US" sz="800" b="0" i="0" u="none" strike="noStrike" dirty="0" smtClean="0">
                <a:solidFill>
                  <a:srgbClr val="4D5156"/>
                </a:solidFill>
                <a:effectLst/>
                <a:latin typeface="Agency FB" panose="020B0503020202020204" pitchFamily="34" charset="0"/>
              </a:rPr>
              <a:t>choreographed </a:t>
            </a:r>
            <a:r>
              <a:rPr lang="en-US" sz="800" b="0" i="0" u="none" strike="noStrike" dirty="0">
                <a:solidFill>
                  <a:srgbClr val="4D5156"/>
                </a:solidFill>
                <a:effectLst/>
                <a:latin typeface="Agency FB" panose="020B0503020202020204" pitchFamily="34" charset="0"/>
              </a:rPr>
              <a:t>sequences that are sped up to maximize results while listening </a:t>
            </a:r>
            <a:endParaRPr lang="en-US" sz="800" b="0" i="0" u="none" strike="noStrike" dirty="0" smtClean="0">
              <a:solidFill>
                <a:srgbClr val="4D5156"/>
              </a:solidFill>
              <a:effectLst/>
              <a:latin typeface="Agency FB" panose="020B0503020202020204" pitchFamily="34" charset="0"/>
            </a:endParaRPr>
          </a:p>
          <a:p>
            <a:pPr lvl="0"/>
            <a:r>
              <a:rPr lang="en-US" sz="800" b="0" i="0" u="none" strike="noStrike" dirty="0" smtClean="0">
                <a:solidFill>
                  <a:srgbClr val="4D5156"/>
                </a:solidFill>
                <a:effectLst/>
                <a:latin typeface="Agency FB" panose="020B0503020202020204" pitchFamily="34" charset="0"/>
              </a:rPr>
              <a:t>to </a:t>
            </a:r>
            <a:r>
              <a:rPr lang="en-US" sz="800" b="0" i="0" u="none" strike="noStrike" dirty="0">
                <a:solidFill>
                  <a:srgbClr val="4D5156"/>
                </a:solidFill>
                <a:effectLst/>
                <a:latin typeface="Agency FB" panose="020B0503020202020204" pitchFamily="34" charset="0"/>
              </a:rPr>
              <a:t>upbeat, motivating music.</a:t>
            </a:r>
            <a:endParaRPr lang="en-US" sz="800" dirty="0">
              <a:solidFill>
                <a:prstClr val="black"/>
              </a:solidFill>
              <a:latin typeface="Agency FB" panose="020B0503020202020204" pitchFamily="34" charset="0"/>
              <a:ea typeface="Times New Roman" panose="02020603050405020304" pitchFamily="18" charset="0"/>
              <a:cs typeface="Times New Roman" panose="02020603050405020304" pitchFamily="18" charset="0"/>
            </a:endParaRPr>
          </a:p>
          <a:p>
            <a:pPr lvl="0"/>
            <a:endParaRPr lang="en-US" sz="800" dirty="0">
              <a:solidFill>
                <a:prstClr val="black"/>
              </a:solidFill>
              <a:latin typeface="Avenir" panose="02000503020000020003" pitchFamily="2" charset="0"/>
              <a:ea typeface="Times New Roman" panose="02020603050405020304" pitchFamily="18" charset="0"/>
              <a:cs typeface="Times New Roman" panose="02020603050405020304" pitchFamily="18" charset="0"/>
            </a:endParaRPr>
          </a:p>
          <a:p>
            <a:r>
              <a:rPr lang="en-US" sz="12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PowerFlow</a:t>
            </a:r>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r>
              <a:rPr lang="en-US" sz="800" dirty="0">
                <a:latin typeface="Agency FB" panose="020B0503020202020204" pitchFamily="34" charset="0"/>
                <a:ea typeface="Times New Roman" panose="02020603050405020304" pitchFamily="18" charset="0"/>
                <a:cs typeface="Times New Roman" panose="02020603050405020304" pitchFamily="18" charset="0"/>
              </a:rPr>
              <a:t>This is a moderately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paced yoga </a:t>
            </a:r>
            <a:r>
              <a:rPr lang="en-US" sz="800" dirty="0">
                <a:latin typeface="Agency FB" panose="020B0503020202020204" pitchFamily="34" charset="0"/>
                <a:ea typeface="Times New Roman" panose="02020603050405020304" pitchFamily="18" charset="0"/>
                <a:cs typeface="Times New Roman" panose="02020603050405020304" pitchFamily="18" charset="0"/>
              </a:rPr>
              <a:t>class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that </a:t>
            </a:r>
            <a:r>
              <a:rPr lang="en-US" sz="800" dirty="0">
                <a:latin typeface="Agency FB" panose="020B0503020202020204" pitchFamily="34" charset="0"/>
                <a:ea typeface="Times New Roman" panose="02020603050405020304" pitchFamily="18" charset="0"/>
                <a:cs typeface="Times New Roman" panose="02020603050405020304" pitchFamily="18" charset="0"/>
              </a:rPr>
              <a:t>builds strength and flexibility through a series of postures that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link breath </a:t>
            </a:r>
            <a:r>
              <a:rPr lang="en-US" sz="800" dirty="0">
                <a:latin typeface="Agency FB" panose="020B0503020202020204" pitchFamily="34" charset="0"/>
                <a:ea typeface="Times New Roman" panose="02020603050405020304" pitchFamily="18" charset="0"/>
                <a:cs typeface="Times New Roman" panose="02020603050405020304" pitchFamily="18" charset="0"/>
              </a:rPr>
              <a:t>with movement.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Offering a </a:t>
            </a:r>
            <a:r>
              <a:rPr lang="en-US" sz="800" dirty="0">
                <a:latin typeface="Agency FB" panose="020B0503020202020204" pitchFamily="34" charset="0"/>
                <a:ea typeface="Times New Roman" panose="02020603050405020304" pitchFamily="18" charset="0"/>
                <a:cs typeface="Times New Roman" panose="02020603050405020304" pitchFamily="18" charset="0"/>
              </a:rPr>
              <a:t>variety of modifications and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cues encouraging </a:t>
            </a:r>
            <a:r>
              <a:rPr lang="en-US" sz="800" dirty="0">
                <a:latin typeface="Agency FB" panose="020B0503020202020204" pitchFamily="34" charset="0"/>
                <a:ea typeface="Times New Roman" panose="02020603050405020304" pitchFamily="18" charset="0"/>
                <a:cs typeface="Times New Roman" panose="02020603050405020304" pitchFamily="18" charset="0"/>
              </a:rPr>
              <a:t>you to modify poses based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on your individual </a:t>
            </a:r>
            <a:r>
              <a:rPr lang="en-US" sz="800" dirty="0">
                <a:latin typeface="Agency FB" panose="020B0503020202020204" pitchFamily="34" charset="0"/>
                <a:ea typeface="Times New Roman" panose="02020603050405020304" pitchFamily="18" charset="0"/>
                <a:cs typeface="Times New Roman" panose="02020603050405020304" pitchFamily="18" charset="0"/>
              </a:rPr>
              <a:t>abilities. This class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includes </a:t>
            </a:r>
            <a:r>
              <a:rPr lang="en-US" sz="800" dirty="0">
                <a:latin typeface="Agency FB" panose="020B0503020202020204" pitchFamily="34" charset="0"/>
                <a:ea typeface="Times New Roman" panose="02020603050405020304" pitchFamily="18" charset="0"/>
                <a:cs typeface="Times New Roman" panose="02020603050405020304" pitchFamily="18" charset="0"/>
              </a:rPr>
              <a:t>plenty of opportunities to amp things up, or tone them down.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t>
            </a:r>
            <a:r>
              <a:rPr lang="en-US" sz="800" dirty="0">
                <a:latin typeface="Agency FB" panose="020B0503020202020204" pitchFamily="34" charset="0"/>
                <a:ea typeface="Times New Roman" panose="02020603050405020304" pitchFamily="18" charset="0"/>
                <a:cs typeface="Times New Roman" panose="02020603050405020304" pitchFamily="18" charset="0"/>
              </a:rPr>
              <a:t>Hybrid Class*)</a:t>
            </a: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Pro-Flow </a:t>
            </a:r>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r>
              <a:rPr lang="en-US" sz="800" dirty="0">
                <a:latin typeface="Agency FB" panose="020B0503020202020204" pitchFamily="34" charset="0"/>
                <a:ea typeface="Times New Roman" panose="02020603050405020304" pitchFamily="18" charset="0"/>
                <a:cs typeface="Times New Roman" panose="02020603050405020304" pitchFamily="18" charset="0"/>
              </a:rPr>
              <a:t>Not for yoga beginners! This </a:t>
            </a:r>
            <a:r>
              <a:rPr lang="en-US" sz="800" dirty="0" err="1">
                <a:latin typeface="Agency FB" panose="020B0503020202020204" pitchFamily="34" charset="0"/>
                <a:ea typeface="Times New Roman" panose="02020603050405020304" pitchFamily="18" charset="0"/>
                <a:cs typeface="Times New Roman" panose="02020603050405020304" pitchFamily="18" charset="0"/>
              </a:rPr>
              <a:t>Vinyasa</a:t>
            </a:r>
            <a:r>
              <a:rPr lang="en-US" sz="800" dirty="0">
                <a:latin typeface="Agency FB" panose="020B0503020202020204" pitchFamily="34" charset="0"/>
                <a:ea typeface="Times New Roman" panose="02020603050405020304" pitchFamily="18" charset="0"/>
                <a:cs typeface="Times New Roman" panose="02020603050405020304" pitchFamily="18" charset="0"/>
              </a:rPr>
              <a:t> class is created for practitioners with a good foundation and understanding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of </a:t>
            </a:r>
            <a:r>
              <a:rPr lang="en-US" sz="800" dirty="0">
                <a:latin typeface="Agency FB" panose="020B0503020202020204" pitchFamily="34" charset="0"/>
                <a:ea typeface="Times New Roman" panose="02020603050405020304" pitchFamily="18" charset="0"/>
                <a:cs typeface="Times New Roman" panose="02020603050405020304" pitchFamily="18" charset="0"/>
              </a:rPr>
              <a:t>linking breath to movement that know how to honor their body’s needs and capabilities, modifying as needed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and </a:t>
            </a:r>
            <a:r>
              <a:rPr lang="en-US" sz="800" dirty="0">
                <a:latin typeface="Agency FB" panose="020B0503020202020204" pitchFamily="34" charset="0"/>
                <a:ea typeface="Times New Roman" panose="02020603050405020304" pitchFamily="18" charset="0"/>
                <a:cs typeface="Times New Roman" panose="02020603050405020304" pitchFamily="18" charset="0"/>
              </a:rPr>
              <a:t>when to rest. Touching your toes is not required, but be prepared to move and sweat as you are challenged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with </a:t>
            </a:r>
            <a:r>
              <a:rPr lang="en-US" sz="800" dirty="0">
                <a:latin typeface="Agency FB" panose="020B0503020202020204" pitchFamily="34" charset="0"/>
                <a:ea typeface="Times New Roman" panose="02020603050405020304" pitchFamily="18" charset="0"/>
                <a:cs typeface="Times New Roman" panose="02020603050405020304" pitchFamily="18" charset="0"/>
              </a:rPr>
              <a:t>more advanced </a:t>
            </a:r>
            <a:r>
              <a:rPr lang="en-US" sz="800" dirty="0" err="1">
                <a:latin typeface="Agency FB" panose="020B0503020202020204" pitchFamily="34" charset="0"/>
                <a:ea typeface="Times New Roman" panose="02020603050405020304" pitchFamily="18" charset="0"/>
                <a:cs typeface="Times New Roman" panose="02020603050405020304" pitchFamily="18" charset="0"/>
              </a:rPr>
              <a:t>asanas</a:t>
            </a:r>
            <a:r>
              <a:rPr lang="en-US" sz="800" dirty="0">
                <a:latin typeface="Agency FB" panose="020B0503020202020204" pitchFamily="34" charset="0"/>
                <a:ea typeface="Times New Roman" panose="02020603050405020304" pitchFamily="18" charset="0"/>
                <a:cs typeface="Times New Roman" panose="02020603050405020304" pitchFamily="18" charset="0"/>
              </a:rPr>
              <a:t>. </a:t>
            </a: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Shred</a:t>
            </a:r>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r>
              <a:rPr lang="en-US" sz="800" dirty="0">
                <a:latin typeface="Agency FB" panose="020B0503020202020204" pitchFamily="34" charset="0"/>
                <a:ea typeface="Times New Roman" panose="02020603050405020304" pitchFamily="18" charset="0"/>
                <a:cs typeface="Times New Roman" panose="02020603050405020304" pitchFamily="18" charset="0"/>
              </a:rPr>
              <a:t>Fast, fresh and funky, this hip hop driven step class will have you both breathless and smiling. Expect to test your endurance and build strength. Class is 30 minutes of step followed by 10 minutes of core work</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t>
            </a: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r>
              <a:rPr lang="en-US" sz="1200" b="1" dirty="0" err="1" smtClean="0"/>
              <a:t>T’ai</a:t>
            </a:r>
            <a:r>
              <a:rPr lang="en-US" sz="1200" b="1" dirty="0" smtClean="0"/>
              <a:t> Chi</a:t>
            </a:r>
          </a:p>
          <a:p>
            <a:r>
              <a:rPr lang="en-US" sz="800" dirty="0" err="1" smtClean="0">
                <a:latin typeface="Agency FB" panose="020B0503020202020204" pitchFamily="34" charset="0"/>
              </a:rPr>
              <a:t>T’ai</a:t>
            </a:r>
            <a:r>
              <a:rPr lang="en-US" sz="800" dirty="0" smtClean="0">
                <a:latin typeface="Agency FB" panose="020B0503020202020204" pitchFamily="34" charset="0"/>
              </a:rPr>
              <a:t> </a:t>
            </a:r>
            <a:r>
              <a:rPr lang="en-US" sz="800" dirty="0">
                <a:latin typeface="Agency FB" panose="020B0503020202020204" pitchFamily="34" charset="0"/>
              </a:rPr>
              <a:t>Chi </a:t>
            </a:r>
            <a:r>
              <a:rPr lang="en-US" sz="800" dirty="0" err="1">
                <a:latin typeface="Agency FB" panose="020B0503020202020204" pitchFamily="34" charset="0"/>
              </a:rPr>
              <a:t>Chuan</a:t>
            </a:r>
            <a:r>
              <a:rPr lang="en-US" sz="800" dirty="0">
                <a:latin typeface="Agency FB" panose="020B0503020202020204" pitchFamily="34" charset="0"/>
              </a:rPr>
              <a:t> is a Chinese martial art used to develop coordination, balance, posture and strength through </a:t>
            </a:r>
            <a:endParaRPr lang="en-US" sz="800" dirty="0" smtClean="0">
              <a:latin typeface="Agency FB" panose="020B0503020202020204" pitchFamily="34" charset="0"/>
            </a:endParaRPr>
          </a:p>
          <a:p>
            <a:r>
              <a:rPr lang="en-US" sz="800" dirty="0" smtClean="0">
                <a:latin typeface="Agency FB" panose="020B0503020202020204" pitchFamily="34" charset="0"/>
              </a:rPr>
              <a:t>relaxed </a:t>
            </a:r>
            <a:r>
              <a:rPr lang="en-US" sz="800" dirty="0">
                <a:latin typeface="Agency FB" panose="020B0503020202020204" pitchFamily="34" charset="0"/>
              </a:rPr>
              <a:t>and continuous whole-body movement</a:t>
            </a:r>
            <a:r>
              <a:rPr lang="en-US" sz="800" dirty="0" smtClean="0">
                <a:latin typeface="Agency FB" panose="020B0503020202020204" pitchFamily="34" charset="0"/>
              </a:rPr>
              <a:t>.</a:t>
            </a:r>
            <a:endParaRPr lang="en-US" sz="800" dirty="0">
              <a:latin typeface="Agency FB" panose="020B0503020202020204" pitchFamily="34" charset="0"/>
              <a:ea typeface="Times New Roman" panose="02020603050405020304" pitchFamily="18" charset="0"/>
              <a:cs typeface="Times New Roman" panose="02020603050405020304" pitchFamily="18" charset="0"/>
            </a:endParaRP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Zumba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800" dirty="0">
                <a:latin typeface="Agency FB" panose="020B0503020202020204" pitchFamily="34" charset="0"/>
              </a:rPr>
              <a:t>We take the “work” out of workout by mixing low-intensity and high-intensity moves for an interval-style, </a:t>
            </a:r>
            <a:endParaRPr lang="en-US" sz="800" dirty="0" smtClean="0">
              <a:latin typeface="Agency FB" panose="020B0503020202020204" pitchFamily="34" charset="0"/>
            </a:endParaRPr>
          </a:p>
          <a:p>
            <a:r>
              <a:rPr lang="en-US" sz="800" dirty="0" smtClean="0">
                <a:latin typeface="Agency FB" panose="020B0503020202020204" pitchFamily="34" charset="0"/>
              </a:rPr>
              <a:t>calorie-burning </a:t>
            </a:r>
            <a:r>
              <a:rPr lang="en-US" sz="800" dirty="0">
                <a:latin typeface="Agency FB" panose="020B0503020202020204" pitchFamily="34" charset="0"/>
              </a:rPr>
              <a:t>dance fitness </a:t>
            </a:r>
            <a:r>
              <a:rPr lang="en-US" sz="800" dirty="0" smtClean="0">
                <a:latin typeface="Agency FB" panose="020B0503020202020204" pitchFamily="34" charset="0"/>
              </a:rPr>
              <a:t>party.</a:t>
            </a:r>
            <a:endPar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endParaRP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ea typeface="Times New Roman" panose="02020603050405020304" pitchFamily="18" charset="0"/>
                <a:cs typeface="Times New Roman" panose="02020603050405020304" pitchFamily="18" charset="0"/>
              </a:rPr>
              <a:t>*Hybrid Classes</a:t>
            </a:r>
          </a:p>
          <a:p>
            <a:pPr marL="0" marR="0">
              <a:spcBef>
                <a:spcPts val="0"/>
              </a:spcBef>
              <a:spcAft>
                <a:spcPts val="0"/>
              </a:spcAft>
            </a:pP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Hybrid </a:t>
            </a:r>
            <a:r>
              <a:rPr lang="en-US" sz="800" dirty="0">
                <a:latin typeface="Agency FB" panose="020B0503020202020204" pitchFamily="34" charset="0"/>
                <a:ea typeface="Times New Roman" panose="02020603050405020304" pitchFamily="18" charset="0"/>
                <a:cs typeface="Times New Roman" panose="02020603050405020304" pitchFamily="18" charset="0"/>
              </a:rPr>
              <a:t>classes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will be both in person and virtually streaming. </a:t>
            </a:r>
          </a:p>
          <a:p>
            <a:pPr marL="0" marR="0">
              <a:spcBef>
                <a:spcPts val="0"/>
              </a:spcBef>
              <a:spcAft>
                <a:spcPts val="0"/>
              </a:spcAft>
            </a:pP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Register for virtual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and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in person classes at </a:t>
            </a:r>
            <a:r>
              <a:rPr lang="en-US" sz="800" dirty="0">
                <a:latin typeface="Agency FB" panose="020B0503020202020204" pitchFamily="34" charset="0"/>
                <a:ea typeface="Times New Roman" panose="02020603050405020304" pitchFamily="18" charset="0"/>
                <a:cs typeface="Times New Roman" panose="02020603050405020304" pitchFamily="18" charset="0"/>
              </a:rPr>
              <a:t>the front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desk, </a:t>
            </a:r>
            <a:r>
              <a:rPr lang="en-US" sz="800" dirty="0">
                <a:latin typeface="Agency FB" panose="020B0503020202020204" pitchFamily="34" charset="0"/>
                <a:ea typeface="Times New Roman" panose="02020603050405020304" pitchFamily="18" charset="0"/>
                <a:cs typeface="Times New Roman" panose="02020603050405020304" pitchFamily="18" charset="0"/>
              </a:rPr>
              <a:t>online at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www.islandhealthfitness.com/empower-me </a:t>
            </a:r>
            <a:r>
              <a:rPr lang="en-US" sz="800" dirty="0">
                <a:latin typeface="Agency FB" panose="020B0503020202020204" pitchFamily="34" charset="0"/>
                <a:ea typeface="Times New Roman" panose="02020603050405020304" pitchFamily="18" charset="0"/>
                <a:cs typeface="Times New Roman" panose="02020603050405020304" pitchFamily="18" charset="0"/>
              </a:rPr>
              <a:t>or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by calling 607.277.3861</a:t>
            </a:r>
            <a:endParaRPr lang="en-US" sz="800" dirty="0">
              <a:latin typeface="Agency FB" panose="020B0503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800" i="1" dirty="0">
              <a:effectLst/>
              <a:latin typeface="Avenir" panose="02000503020000020003" pitchFamily="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r>
              <a:rPr lang="en-US" sz="800" dirty="0" smtClean="0">
                <a:effectLst/>
                <a:latin typeface="Avenir" panose="02000503020000020003" pitchFamily="2" charset="0"/>
                <a:ea typeface="Times New Roman" panose="02020603050405020304" pitchFamily="18" charset="0"/>
                <a:cs typeface="Times New Roman" panose="02020603050405020304" pitchFamily="18" charset="0"/>
              </a:rPr>
              <a:t>         </a:t>
            </a:r>
            <a:r>
              <a:rPr lang="en-US" sz="1200" b="1" dirty="0" smtClean="0">
                <a:latin typeface="Avenir" panose="02000503020000020003" pitchFamily="2" charset="0"/>
                <a:ea typeface="Times New Roman" panose="02020603050405020304" pitchFamily="18" charset="0"/>
                <a:cs typeface="Times New Roman" panose="02020603050405020304" pitchFamily="18" charset="0"/>
              </a:rPr>
              <a:t>Advanced </a:t>
            </a:r>
            <a:r>
              <a:rPr lang="en-US" sz="1200" b="1" dirty="0">
                <a:latin typeface="Avenir" panose="02000503020000020003" pitchFamily="2" charset="0"/>
                <a:ea typeface="Times New Roman" panose="02020603050405020304" pitchFamily="18" charset="0"/>
                <a:cs typeface="Times New Roman" panose="02020603050405020304" pitchFamily="18" charset="0"/>
              </a:rPr>
              <a:t>Registration Required</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3526A57-C582-8B44-118D-490D81B337A8}"/>
              </a:ext>
            </a:extLst>
          </p:cNvPr>
          <p:cNvSpPr txBox="1"/>
          <p:nvPr/>
        </p:nvSpPr>
        <p:spPr>
          <a:xfrm>
            <a:off x="1879600" y="73976"/>
            <a:ext cx="5130800" cy="1077218"/>
          </a:xfrm>
          <a:prstGeom prst="rect">
            <a:avLst/>
          </a:prstGeom>
          <a:noFill/>
        </p:spPr>
        <p:txBody>
          <a:bodyPr wrap="square" rtlCol="0">
            <a:spAutoFit/>
          </a:bodyPr>
          <a:lstStyle/>
          <a:p>
            <a:r>
              <a:rPr lang="en-US" sz="3200" b="1" dirty="0" smtClean="0">
                <a:latin typeface="Avenir Black" panose="02000503020000020003" pitchFamily="2" charset="0"/>
              </a:rPr>
              <a:t>Apri</a:t>
            </a:r>
            <a:r>
              <a:rPr lang="en-US" sz="3200" b="1" dirty="0">
                <a:latin typeface="Avenir Black" panose="02000503020000020003" pitchFamily="2" charset="0"/>
              </a:rPr>
              <a:t>l</a:t>
            </a:r>
            <a:r>
              <a:rPr lang="en-US" sz="3200" b="1" dirty="0" smtClean="0">
                <a:latin typeface="Avenir Black" panose="02000503020000020003" pitchFamily="2" charset="0"/>
              </a:rPr>
              <a:t> Group </a:t>
            </a:r>
            <a:r>
              <a:rPr lang="en-US" sz="3200" b="1" dirty="0">
                <a:latin typeface="Avenir Black" panose="02000503020000020003" pitchFamily="2" charset="0"/>
              </a:rPr>
              <a:t>X</a:t>
            </a:r>
          </a:p>
          <a:p>
            <a:r>
              <a:rPr lang="en-US" sz="3200" b="1" dirty="0" smtClean="0">
                <a:latin typeface="Avenir Black" panose="02000503020000020003" pitchFamily="2" charset="0"/>
              </a:rPr>
              <a:t>Class Schedule</a:t>
            </a:r>
            <a:endParaRPr lang="en-US" sz="3200" b="1" dirty="0">
              <a:latin typeface="Avenir Black" panose="02000503020000020003" pitchFamily="2" charset="0"/>
            </a:endParaRPr>
          </a:p>
        </p:txBody>
      </p:sp>
      <p:pic>
        <p:nvPicPr>
          <p:cNvPr id="11" name="Picture 10" descr="A picture containing lamp&#10;&#10;Description automatically generated">
            <a:extLst>
              <a:ext uri="{FF2B5EF4-FFF2-40B4-BE49-F238E27FC236}">
                <a16:creationId xmlns:a16="http://schemas.microsoft.com/office/drawing/2014/main" id="{2CF2B6E2-69B8-6520-67ED-AF3A70578734}"/>
              </a:ext>
            </a:extLst>
          </p:cNvPr>
          <p:cNvPicPr>
            <a:picLocks noChangeAspect="1"/>
          </p:cNvPicPr>
          <p:nvPr/>
        </p:nvPicPr>
        <p:blipFill>
          <a:blip r:embed="rId3"/>
          <a:stretch>
            <a:fillRect/>
          </a:stretch>
        </p:blipFill>
        <p:spPr>
          <a:xfrm>
            <a:off x="1125998" y="2305773"/>
            <a:ext cx="428031" cy="428031"/>
          </a:xfrm>
          <a:prstGeom prst="rect">
            <a:avLst/>
          </a:prstGeom>
        </p:spPr>
      </p:pic>
      <p:sp>
        <p:nvSpPr>
          <p:cNvPr id="6" name="Text Box 16">
            <a:extLst>
              <a:ext uri="{FF2B5EF4-FFF2-40B4-BE49-F238E27FC236}">
                <a16:creationId xmlns:a16="http://schemas.microsoft.com/office/drawing/2014/main" id="{A7D11D3E-5BBB-3A0B-B7C8-1DDEB5E75002}"/>
              </a:ext>
            </a:extLst>
          </p:cNvPr>
          <p:cNvSpPr txBox="1"/>
          <p:nvPr/>
        </p:nvSpPr>
        <p:spPr>
          <a:xfrm>
            <a:off x="121920" y="1710358"/>
            <a:ext cx="3725891" cy="679164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dirty="0" smtClean="0">
                <a:solidFill>
                  <a:srgbClr val="F98607"/>
                </a:solidFill>
                <a:ea typeface="Times New Roman" panose="02020603050405020304" pitchFamily="18" charset="0"/>
                <a:cs typeface="Times New Roman" panose="02020603050405020304" pitchFamily="18" charset="0"/>
              </a:rPr>
              <a:t>IGNITE CLASSES</a:t>
            </a:r>
            <a:r>
              <a:rPr lang="en-US" sz="1200" b="1" dirty="0" smtClean="0">
                <a:ea typeface="Times New Roman" panose="02020603050405020304" pitchFamily="18" charset="0"/>
                <a:cs typeface="Times New Roman" panose="02020603050405020304" pitchFamily="18" charset="0"/>
              </a:rPr>
              <a:t>        </a:t>
            </a: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Classes </a:t>
            </a:r>
            <a:r>
              <a:rPr lang="en-US" sz="800" dirty="0">
                <a:latin typeface="Agency FB" panose="020B0503020202020204" pitchFamily="34" charset="0"/>
                <a:ea typeface="Times New Roman" panose="02020603050405020304" pitchFamily="18" charset="0"/>
                <a:cs typeface="Times New Roman" panose="02020603050405020304" pitchFamily="18" charset="0"/>
              </a:rPr>
              <a:t>are an intimate size to allow for personalized adjustments and coaching from our highly educated trainers, motivators, and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instructors. Exercise more </a:t>
            </a:r>
            <a:r>
              <a:rPr lang="en-US" sz="800" dirty="0">
                <a:latin typeface="Agency FB" panose="020B0503020202020204" pitchFamily="34" charset="0"/>
                <a:ea typeface="Times New Roman" panose="02020603050405020304" pitchFamily="18" charset="0"/>
                <a:cs typeface="Times New Roman" panose="02020603050405020304" pitchFamily="18" charset="0"/>
              </a:rPr>
              <a:t>frequently, avoid injury, maximize performance,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and see </a:t>
            </a:r>
            <a:r>
              <a:rPr lang="en-US" sz="800" dirty="0">
                <a:latin typeface="Agency FB" panose="020B0503020202020204" pitchFamily="34" charset="0"/>
                <a:ea typeface="Times New Roman" panose="02020603050405020304" pitchFamily="18" charset="0"/>
                <a:cs typeface="Times New Roman" panose="02020603050405020304" pitchFamily="18" charset="0"/>
              </a:rPr>
              <a:t>faster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results. Reserve your </a:t>
            </a:r>
            <a:r>
              <a:rPr lang="en-US" sz="800" dirty="0">
                <a:latin typeface="Agency FB" panose="020B0503020202020204" pitchFamily="34" charset="0"/>
                <a:ea typeface="Times New Roman" panose="02020603050405020304" pitchFamily="18" charset="0"/>
                <a:cs typeface="Times New Roman" panose="02020603050405020304" pitchFamily="18" charset="0"/>
              </a:rPr>
              <a:t>spot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today. </a:t>
            </a:r>
          </a:p>
          <a:p>
            <a:endParaRPr lang="en-US" sz="800" dirty="0">
              <a:latin typeface="Avenir" panose="020B0503020203020204" pitchFamily="34" charset="0"/>
              <a:ea typeface="Times New Roman" panose="02020603050405020304" pitchFamily="18" charset="0"/>
              <a:cs typeface="Times New Roman" panose="02020603050405020304" pitchFamily="18" charset="0"/>
            </a:endParaRPr>
          </a:p>
          <a:p>
            <a:pPr lvl="0"/>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BUILD </a:t>
            </a:r>
            <a:r>
              <a:rPr lang="en-US" sz="1200" b="1" dirty="0">
                <a:solidFill>
                  <a:srgbClr val="F98607"/>
                </a:solidFill>
                <a:latin typeface="Calibri" panose="020F0502020204030204" pitchFamily="34" charset="0"/>
                <a:ea typeface="Times New Roman" panose="02020603050405020304" pitchFamily="18" charset="0"/>
                <a:cs typeface="Times New Roman" panose="02020603050405020304" pitchFamily="18" charset="0"/>
              </a:rPr>
              <a:t>(IGNITE) </a:t>
            </a:r>
            <a:endParaRPr lang="en-US" sz="1200" i="1" dirty="0">
              <a:solidFill>
                <a:srgbClr val="F98607"/>
              </a:solidFill>
              <a:latin typeface="Calibri" panose="020F0502020204030204" pitchFamily="34" charset="0"/>
              <a:ea typeface="Times New Roman" panose="02020603050405020304" pitchFamily="18" charset="0"/>
              <a:cs typeface="Times New Roman" panose="02020603050405020304" pitchFamily="18" charset="0"/>
            </a:endParaRPr>
          </a:p>
          <a:p>
            <a:r>
              <a:rPr lang="en-US" sz="800" dirty="0">
                <a:latin typeface="Agency FB" panose="020B0503020202020204" pitchFamily="34" charset="0"/>
                <a:ea typeface="Times New Roman" panose="02020603050405020304" pitchFamily="18" charset="0"/>
                <a:cs typeface="Times New Roman" panose="02020603050405020304" pitchFamily="18" charset="0"/>
              </a:rPr>
              <a:t>Designed and taught by our highly educated personal trainers, strengthen and sculpt through functional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High </a:t>
            </a:r>
            <a:r>
              <a:rPr lang="en-US" sz="800" dirty="0">
                <a:latin typeface="Agency FB" panose="020B0503020202020204" pitchFamily="34" charset="0"/>
                <a:ea typeface="Times New Roman" panose="02020603050405020304" pitchFamily="18" charset="0"/>
                <a:cs typeface="Times New Roman" panose="02020603050405020304" pitchFamily="18" charset="0"/>
              </a:rPr>
              <a:t>Intensity Interval Training (HIIT). </a:t>
            </a:r>
            <a:r>
              <a:rPr lang="en-US" sz="800" b="1" dirty="0">
                <a:latin typeface="Agency FB" panose="020B0503020202020204" pitchFamily="34" charset="0"/>
                <a:ea typeface="Times New Roman" panose="02020603050405020304" pitchFamily="18" charset="0"/>
                <a:cs typeface="Times New Roman" panose="02020603050405020304" pitchFamily="18" charset="0"/>
              </a:rPr>
              <a:t>Advanced registration required.*</a:t>
            </a: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pPr lvl="0"/>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BURN </a:t>
            </a:r>
            <a:r>
              <a:rPr lang="en-US" sz="1200" b="1" dirty="0">
                <a:solidFill>
                  <a:srgbClr val="F98607"/>
                </a:solidFill>
                <a:latin typeface="Calibri" panose="020F0502020204030204" pitchFamily="34" charset="0"/>
                <a:ea typeface="Times New Roman" panose="02020603050405020304" pitchFamily="18" charset="0"/>
                <a:cs typeface="Times New Roman" panose="02020603050405020304" pitchFamily="18" charset="0"/>
              </a:rPr>
              <a:t>(IGNITE) </a:t>
            </a:r>
            <a:endParaRPr lang="en-US" sz="1200" i="1" dirty="0">
              <a:solidFill>
                <a:srgbClr val="F98607"/>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n-US" sz="800" dirty="0">
                <a:latin typeface="Agency FB" panose="020B0503020202020204" pitchFamily="34" charset="0"/>
                <a:ea typeface="Times New Roman" panose="02020603050405020304" pitchFamily="18" charset="0"/>
                <a:cs typeface="Times New Roman" panose="02020603050405020304" pitchFamily="18" charset="0"/>
              </a:rPr>
              <a:t>Not your average cycling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class! </a:t>
            </a:r>
            <a:r>
              <a:rPr lang="en-US" sz="800" dirty="0">
                <a:latin typeface="Agency FB" panose="020B0503020202020204" pitchFamily="34" charset="0"/>
                <a:ea typeface="Times New Roman" panose="02020603050405020304" pitchFamily="18" charset="0"/>
                <a:cs typeface="Times New Roman" panose="02020603050405020304" pitchFamily="18" charset="0"/>
              </a:rPr>
              <a:t>Get a full body workout that burns calories and boost endorphins in a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pPr lvl="0"/>
            <a:r>
              <a:rPr lang="en-US" sz="800" dirty="0" smtClean="0">
                <a:latin typeface="Agency FB" panose="020B0503020202020204" pitchFamily="34" charset="0"/>
                <a:ea typeface="Times New Roman" panose="02020603050405020304" pitchFamily="18" charset="0"/>
                <a:cs typeface="Times New Roman" panose="02020603050405020304" pitchFamily="18" charset="0"/>
              </a:rPr>
              <a:t>pumped-up</a:t>
            </a:r>
            <a:r>
              <a:rPr lang="en-US" sz="800" dirty="0">
                <a:latin typeface="Agency FB" panose="020B0503020202020204" pitchFamily="34" charset="0"/>
                <a:ea typeface="Times New Roman" panose="02020603050405020304" pitchFamily="18" charset="0"/>
                <a:cs typeface="Times New Roman" panose="02020603050405020304" pitchFamily="18" charset="0"/>
              </a:rPr>
              <a:t>, dance club style environment. </a:t>
            </a:r>
            <a:r>
              <a:rPr lang="en-US" sz="800" b="1" dirty="0">
                <a:latin typeface="Agency FB" panose="020B0503020202020204" pitchFamily="34" charset="0"/>
                <a:ea typeface="Times New Roman" panose="02020603050405020304" pitchFamily="18" charset="0"/>
                <a:cs typeface="Times New Roman" panose="02020603050405020304" pitchFamily="18" charset="0"/>
              </a:rPr>
              <a:t>Advanced registration required.*</a:t>
            </a:r>
          </a:p>
          <a:p>
            <a:pPr lvl="0"/>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pPr lvl="0"/>
            <a:r>
              <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BREATHE </a:t>
            </a:r>
            <a:r>
              <a:rPr lang="en-US" sz="1200" b="1" dirty="0">
                <a:solidFill>
                  <a:srgbClr val="F98607"/>
                </a:solidFill>
                <a:latin typeface="Calibri" panose="020F0502020204030204" pitchFamily="34" charset="0"/>
                <a:ea typeface="Times New Roman" panose="02020603050405020304" pitchFamily="18" charset="0"/>
                <a:cs typeface="Times New Roman" panose="02020603050405020304" pitchFamily="18" charset="0"/>
              </a:rPr>
              <a:t>(IGNITE) </a:t>
            </a:r>
            <a:endParaRPr lang="en-US" sz="1200" i="1" dirty="0">
              <a:solidFill>
                <a:srgbClr val="F98607"/>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n-US" sz="800" dirty="0">
                <a:latin typeface="Agency FB" panose="020B0503020202020204" pitchFamily="34" charset="0"/>
                <a:ea typeface="Times New Roman" panose="02020603050405020304" pitchFamily="18" charset="0"/>
                <a:cs typeface="Times New Roman" panose="02020603050405020304" pitchFamily="18" charset="0"/>
              </a:rPr>
              <a:t>Designed by physical therapists and expert yoga instructors, improve mobility, strengthen your core,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pPr lvl="0"/>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and </a:t>
            </a:r>
            <a:r>
              <a:rPr lang="en-US" sz="800" dirty="0">
                <a:latin typeface="Agency FB" panose="020B0503020202020204" pitchFamily="34" charset="0"/>
                <a:ea typeface="Times New Roman" panose="02020603050405020304" pitchFamily="18" charset="0"/>
                <a:cs typeface="Times New Roman" panose="02020603050405020304" pitchFamily="18" charset="0"/>
              </a:rPr>
              <a:t>offer ultimate relaxation for body and mind. </a:t>
            </a:r>
            <a:r>
              <a:rPr lang="en-US" sz="800" b="1" dirty="0">
                <a:latin typeface="Agency FB" panose="020B0503020202020204" pitchFamily="34" charset="0"/>
                <a:ea typeface="Times New Roman" panose="02020603050405020304" pitchFamily="18" charset="0"/>
                <a:cs typeface="Times New Roman" panose="02020603050405020304" pitchFamily="18" charset="0"/>
              </a:rPr>
              <a:t>Advanced registration required*. </a:t>
            </a:r>
            <a:r>
              <a:rPr lang="en-US" sz="800" b="1" dirty="0" smtClean="0">
                <a:latin typeface="Agency FB" panose="020B0503020202020204" pitchFamily="34" charset="0"/>
                <a:ea typeface="Times New Roman" panose="02020603050405020304" pitchFamily="18" charset="0"/>
                <a:cs typeface="Times New Roman" panose="02020603050405020304" pitchFamily="18" charset="0"/>
              </a:rPr>
              <a:t>  </a:t>
            </a:r>
            <a:endParaRPr lang="en-US" sz="800" b="1" dirty="0">
              <a:latin typeface="Agency FB" panose="020B0503020202020204" pitchFamily="34" charset="0"/>
              <a:ea typeface="Times New Roman" panose="02020603050405020304" pitchFamily="18" charset="0"/>
              <a:cs typeface="Times New Roman" panose="02020603050405020304" pitchFamily="18" charset="0"/>
            </a:endParaRPr>
          </a:p>
          <a:p>
            <a:pPr lvl="0"/>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Balance Yoga</a:t>
            </a:r>
          </a:p>
          <a:p>
            <a:r>
              <a:rPr lang="en-US" sz="800" dirty="0">
                <a:latin typeface="Agency FB" panose="020B0503020202020204" pitchFamily="34" charset="0"/>
                <a:ea typeface="Times New Roman" panose="02020603050405020304" pitchFamily="18" charset="0"/>
                <a:cs typeface="Times New Roman" panose="02020603050405020304" pitchFamily="18" charset="0"/>
              </a:rPr>
              <a:t>Expect a grounding experience that builds heat and energy through a series of postures linked with breath. This class is designed to meet all levels of ability, offering guidance to challenge you in a way that elevates mind and body and spirit. Using deep breathing techniques and encouraging awareness of your body’s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unique </a:t>
            </a:r>
            <a:r>
              <a:rPr lang="en-US" sz="800" dirty="0">
                <a:latin typeface="Agency FB" panose="020B0503020202020204" pitchFamily="34" charset="0"/>
                <a:ea typeface="Times New Roman" panose="02020603050405020304" pitchFamily="18" charset="0"/>
                <a:cs typeface="Times New Roman" panose="02020603050405020304" pitchFamily="18" charset="0"/>
              </a:rPr>
              <a:t>needs,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creating </a:t>
            </a:r>
            <a:r>
              <a:rPr lang="en-US" sz="800" dirty="0">
                <a:latin typeface="Agency FB" panose="020B0503020202020204" pitchFamily="34" charset="0"/>
                <a:ea typeface="Times New Roman" panose="02020603050405020304" pitchFamily="18" charset="0"/>
                <a:cs typeface="Times New Roman" panose="02020603050405020304" pitchFamily="18" charset="0"/>
              </a:rPr>
              <a:t>strength and integrity that you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can </a:t>
            </a:r>
            <a:r>
              <a:rPr lang="en-US" sz="800" dirty="0">
                <a:latin typeface="Agency FB" panose="020B0503020202020204" pitchFamily="34" charset="0"/>
                <a:ea typeface="Times New Roman" panose="02020603050405020304" pitchFamily="18" charset="0"/>
                <a:cs typeface="Times New Roman" panose="02020603050405020304" pitchFamily="18" charset="0"/>
              </a:rPr>
              <a:t>carry with you off the mat</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 </a:t>
            </a:r>
            <a:r>
              <a:rPr lang="en-US" sz="800">
                <a:latin typeface="Avenir" panose="02000503020000020003" pitchFamily="2" charset="0"/>
                <a:ea typeface="Times New Roman" panose="02020603050405020304" pitchFamily="18" charset="0"/>
                <a:cs typeface="Times New Roman" panose="02020603050405020304" pitchFamily="18" charset="0"/>
              </a:rPr>
              <a:t>(Hybrid Class*) </a:t>
            </a:r>
          </a:p>
          <a:p>
            <a:endParaRPr lang="en-US" sz="800" dirty="0">
              <a:latin typeface="Agency FB" panose="020B0503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Boot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Camp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Dumbbells, body weight, and calisthenics are sure to get your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heart</a:t>
            </a:r>
            <a:r>
              <a:rPr lang="en-US" sz="800" dirty="0">
                <a:latin typeface="Agency FB" panose="020B0503020202020204" pitchFamily="34" charset="0"/>
                <a:ea typeface="Times New Roman" panose="02020603050405020304" pitchFamily="18" charset="0"/>
                <a:cs typeface="Times New Roman" panose="02020603050405020304" pitchFamily="18" charset="0"/>
              </a:rPr>
              <a:t>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rate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up in this fun and unique class. Maximize your workout hour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in this class designed for all fitness levels. (Hybrid Class*)</a:t>
            </a:r>
          </a:p>
          <a:p>
            <a:pPr marL="0" marR="0">
              <a:spcBef>
                <a:spcPts val="0"/>
              </a:spcBef>
              <a:spcAft>
                <a:spcPts val="0"/>
              </a:spcAft>
            </a:pPr>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Cycling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We take you over imaginary hills and valleys,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challenging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you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with surges and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tough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spots. </a:t>
            </a:r>
            <a:r>
              <a:rPr lang="en-US" sz="800" dirty="0">
                <a:latin typeface="Agency FB" panose="020B0503020202020204" pitchFamily="34" charset="0"/>
                <a:ea typeface="Times New Roman" panose="02020603050405020304" pitchFamily="18" charset="0"/>
                <a:cs typeface="Times New Roman" panose="02020603050405020304" pitchFamily="18" charset="0"/>
              </a:rPr>
              <a:t>C</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apitalizing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on aerobic and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anaerobic intensity</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set</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to great music</a:t>
            </a:r>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Integral Yoga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Guided meditation combined with poses, stretches, and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breathing</a:t>
            </a:r>
            <a:r>
              <a:rPr lang="en-US" sz="1200" dirty="0">
                <a:latin typeface="Agency FB" panose="020B0503020202020204" pitchFamily="34" charset="0"/>
                <a:ea typeface="Times New Roman" panose="02020603050405020304" pitchFamily="18" charset="0"/>
                <a:cs typeface="Times New Roman" panose="02020603050405020304" pitchFamily="18" charset="0"/>
              </a:rPr>
              <a:t>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exercises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are utilized to help you release stress in this mixed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level class. (Hybrid Class*)</a:t>
            </a:r>
            <a:endParaRPr lang="en-US" sz="1200" dirty="0" smtClean="0">
              <a:effectLst/>
              <a:latin typeface="Agency FB" panose="020B0503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Low Impact &amp; Toning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This low impact cardio class is designed to increase your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endurance,</a:t>
            </a:r>
            <a:r>
              <a:rPr lang="en-US" sz="800" dirty="0">
                <a:latin typeface="Agency FB" panose="020B0503020202020204" pitchFamily="34" charset="0"/>
                <a:ea typeface="Times New Roman" panose="02020603050405020304" pitchFamily="18" charset="0"/>
                <a:cs typeface="Times New Roman" panose="02020603050405020304" pitchFamily="18" charset="0"/>
              </a:rPr>
              <a:t> </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balance</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 </a:t>
            </a:r>
            <a:endPar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coordination </a:t>
            </a:r>
            <a:r>
              <a:rPr lang="en-US" sz="800" dirty="0">
                <a:effectLst/>
                <a:latin typeface="Agency FB" panose="020B0503020202020204" pitchFamily="34" charset="0"/>
                <a:ea typeface="Times New Roman" panose="02020603050405020304" pitchFamily="18" charset="0"/>
                <a:cs typeface="Times New Roman" panose="02020603050405020304" pitchFamily="18" charset="0"/>
              </a:rPr>
              <a:t>and strength. (Hybrid Class</a:t>
            </a:r>
            <a:r>
              <a:rPr lang="en-US" sz="800" dirty="0" smtClean="0">
                <a:effectLst/>
                <a:latin typeface="Agency FB" panose="020B0503020202020204" pitchFamily="34" charset="0"/>
                <a:ea typeface="Times New Roman" panose="02020603050405020304" pitchFamily="18" charset="0"/>
                <a:cs typeface="Times New Roman" panose="02020603050405020304" pitchFamily="18" charset="0"/>
              </a:rPr>
              <a:t>*)</a:t>
            </a:r>
          </a:p>
          <a:p>
            <a:pPr marL="0" marR="0">
              <a:spcBef>
                <a:spcPts val="0"/>
              </a:spcBef>
              <a:spcAft>
                <a:spcPts val="0"/>
              </a:spcAft>
            </a:pPr>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r>
              <a:rPr lang="en-US" sz="1200" b="1" dirty="0">
                <a:latin typeface="Calibri" panose="020F0502020204030204" pitchFamily="34" charset="0"/>
                <a:ea typeface="Times New Roman" panose="02020603050405020304" pitchFamily="18" charset="0"/>
                <a:cs typeface="Times New Roman" panose="02020603050405020304" pitchFamily="18" charset="0"/>
              </a:rPr>
              <a:t>Mixed Level Flow</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r>
              <a:rPr lang="en-US" sz="800" dirty="0">
                <a:latin typeface="Agency FB" panose="020B0503020202020204" pitchFamily="34" charset="0"/>
                <a:ea typeface="Times New Roman" panose="02020603050405020304" pitchFamily="18" charset="0"/>
                <a:cs typeface="Times New Roman" panose="02020603050405020304" pitchFamily="18" charset="0"/>
              </a:rPr>
              <a:t>Expect to flow from one posture (asana) to the next as you build heat and flexibility in the body with </a:t>
            </a:r>
            <a:endParaRPr lang="en-US" sz="800" dirty="0" smtClean="0">
              <a:latin typeface="Agency FB" panose="020B0503020202020204" pitchFamily="34" charset="0"/>
              <a:ea typeface="Times New Roman" panose="02020603050405020304" pitchFamily="18" charset="0"/>
              <a:cs typeface="Times New Roman" panose="02020603050405020304" pitchFamily="18" charset="0"/>
            </a:endParaRPr>
          </a:p>
          <a:p>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 </a:t>
            </a:r>
            <a:r>
              <a:rPr lang="en-US" sz="800" dirty="0">
                <a:latin typeface="Agency FB" panose="020B0503020202020204" pitchFamily="34" charset="0"/>
                <a:ea typeface="Times New Roman" panose="02020603050405020304" pitchFamily="18" charset="0"/>
                <a:cs typeface="Times New Roman" panose="02020603050405020304" pitchFamily="18" charset="0"/>
              </a:rPr>
              <a:t>focus on the breath. Through movement,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breathing exercises </a:t>
            </a:r>
            <a:r>
              <a:rPr lang="en-US" sz="800" dirty="0">
                <a:latin typeface="Agency FB" panose="020B0503020202020204" pitchFamily="34" charset="0"/>
                <a:ea typeface="Times New Roman" panose="02020603050405020304" pitchFamily="18" charset="0"/>
                <a:cs typeface="Times New Roman" panose="02020603050405020304" pitchFamily="18" charset="0"/>
              </a:rPr>
              <a:t>(pranayama</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 </a:t>
            </a:r>
            <a:r>
              <a:rPr lang="en-US" sz="800" dirty="0">
                <a:latin typeface="Agency FB" panose="020B0503020202020204" pitchFamily="34" charset="0"/>
                <a:ea typeface="Times New Roman" panose="02020603050405020304" pitchFamily="18" charset="0"/>
                <a:cs typeface="Times New Roman" panose="02020603050405020304" pitchFamily="18" charset="0"/>
              </a:rPr>
              <a:t>and relaxation at the </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end. </a:t>
            </a:r>
          </a:p>
          <a:p>
            <a:r>
              <a:rPr lang="en-US" sz="800" dirty="0">
                <a:latin typeface="Agency FB" panose="020B0503020202020204" pitchFamily="34" charset="0"/>
                <a:ea typeface="Times New Roman" panose="02020603050405020304" pitchFamily="18" charset="0"/>
                <a:cs typeface="Times New Roman" panose="02020603050405020304" pitchFamily="18" charset="0"/>
              </a:rPr>
              <a:t>S</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trengthen mind, body</a:t>
            </a:r>
            <a:r>
              <a:rPr lang="en-US" sz="800" dirty="0">
                <a:latin typeface="Agency FB" panose="020B0503020202020204" pitchFamily="34" charset="0"/>
                <a:ea typeface="Times New Roman" panose="02020603050405020304" pitchFamily="18" charset="0"/>
                <a:cs typeface="Times New Roman" panose="02020603050405020304" pitchFamily="18" charset="0"/>
              </a:rPr>
              <a:t>, and spirit.  (Hybrid Class</a:t>
            </a:r>
            <a:r>
              <a:rPr lang="en-US" sz="800" dirty="0" smtClean="0">
                <a:latin typeface="Agency FB" panose="020B0503020202020204" pitchFamily="34" charset="0"/>
                <a:ea typeface="Times New Roman" panose="02020603050405020304" pitchFamily="18" charset="0"/>
                <a:cs typeface="Times New Roman" panose="02020603050405020304" pitchFamily="18" charset="0"/>
              </a:rPr>
              <a:t>*)</a:t>
            </a:r>
            <a:endParaRPr lang="en-US" sz="800" dirty="0">
              <a:effectLst/>
              <a:latin typeface="Agency FB" panose="020B0503020202020204" pitchFamily="34" charset="0"/>
              <a:ea typeface="Times New Roman" panose="02020603050405020304" pitchFamily="18" charset="0"/>
              <a:cs typeface="Times New Roman" panose="02020603050405020304" pitchFamily="18" charset="0"/>
            </a:endParaRPr>
          </a:p>
          <a:p>
            <a:endParaRPr lang="en-US" sz="1200" b="1"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endParaRPr lang="en-US" sz="800" dirty="0">
              <a:latin typeface="Avenir" panose="02000503020000020003" pitchFamily="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800" dirty="0">
              <a:effectLst/>
              <a:latin typeface="Avenir" panose="02000503020000020003" pitchFamily="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Avenir" panose="02000503020000020003" pitchFamily="2"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13" descr="A picture containing lamp&#10;&#10;Description automatically generated">
            <a:extLst>
              <a:ext uri="{FF2B5EF4-FFF2-40B4-BE49-F238E27FC236}">
                <a16:creationId xmlns:a16="http://schemas.microsoft.com/office/drawing/2014/main" id="{6BF76F1F-A374-4DBC-D56E-5C25E1165645}"/>
              </a:ext>
            </a:extLst>
          </p:cNvPr>
          <p:cNvPicPr>
            <a:picLocks noChangeAspect="1"/>
          </p:cNvPicPr>
          <p:nvPr/>
        </p:nvPicPr>
        <p:blipFill>
          <a:blip r:embed="rId3"/>
          <a:stretch>
            <a:fillRect/>
          </a:stretch>
        </p:blipFill>
        <p:spPr>
          <a:xfrm>
            <a:off x="1140755" y="1650699"/>
            <a:ext cx="424160" cy="424160"/>
          </a:xfrm>
          <a:prstGeom prst="rect">
            <a:avLst/>
          </a:prstGeom>
        </p:spPr>
      </p:pic>
      <p:pic>
        <p:nvPicPr>
          <p:cNvPr id="17" name="Picture 16" descr="A picture containing lamp&#10;&#10;Description automatically generated">
            <a:extLst>
              <a:ext uri="{FF2B5EF4-FFF2-40B4-BE49-F238E27FC236}">
                <a16:creationId xmlns:a16="http://schemas.microsoft.com/office/drawing/2014/main" id="{9AB64BFD-EBA8-FCF1-ACA4-0106872D4416}"/>
              </a:ext>
            </a:extLst>
          </p:cNvPr>
          <p:cNvPicPr>
            <a:picLocks noChangeAspect="1"/>
          </p:cNvPicPr>
          <p:nvPr/>
        </p:nvPicPr>
        <p:blipFill>
          <a:blip r:embed="rId3"/>
          <a:stretch>
            <a:fillRect/>
          </a:stretch>
        </p:blipFill>
        <p:spPr>
          <a:xfrm>
            <a:off x="1117900" y="2843578"/>
            <a:ext cx="428031" cy="428031"/>
          </a:xfrm>
          <a:prstGeom prst="rect">
            <a:avLst/>
          </a:prstGeom>
        </p:spPr>
      </p:pic>
      <p:pic>
        <p:nvPicPr>
          <p:cNvPr id="18" name="Picture 17" descr="A picture containing lamp&#10;&#10;Description automatically generated">
            <a:extLst>
              <a:ext uri="{FF2B5EF4-FFF2-40B4-BE49-F238E27FC236}">
                <a16:creationId xmlns:a16="http://schemas.microsoft.com/office/drawing/2014/main" id="{69C6019B-E35D-05EE-D859-A9497C5E19AF}"/>
              </a:ext>
            </a:extLst>
          </p:cNvPr>
          <p:cNvPicPr>
            <a:picLocks noChangeAspect="1"/>
          </p:cNvPicPr>
          <p:nvPr/>
        </p:nvPicPr>
        <p:blipFill>
          <a:blip r:embed="rId3"/>
          <a:stretch>
            <a:fillRect/>
          </a:stretch>
        </p:blipFill>
        <p:spPr>
          <a:xfrm>
            <a:off x="1281859" y="3408421"/>
            <a:ext cx="428031" cy="428031"/>
          </a:xfrm>
          <a:prstGeom prst="rect">
            <a:avLst/>
          </a:prstGeom>
        </p:spPr>
      </p:pic>
      <p:sp>
        <p:nvSpPr>
          <p:cNvPr id="2" name="Rectangle 1"/>
          <p:cNvSpPr/>
          <p:nvPr/>
        </p:nvSpPr>
        <p:spPr>
          <a:xfrm>
            <a:off x="203201" y="8649702"/>
            <a:ext cx="6067424" cy="1061829"/>
          </a:xfrm>
          <a:prstGeom prst="rect">
            <a:avLst/>
          </a:prstGeom>
        </p:spPr>
        <p:txBody>
          <a:bodyPr wrap="square">
            <a:spAutoFit/>
          </a:bodyPr>
          <a:lstStyle/>
          <a:p>
            <a:pPr marL="457200" marR="0" indent="-457200">
              <a:spcBef>
                <a:spcPts val="0"/>
              </a:spcBef>
              <a:spcAft>
                <a:spcPts val="0"/>
              </a:spcAft>
            </a:pPr>
            <a:r>
              <a:rPr lang="en-US" sz="1100" b="1" dirty="0" smtClean="0">
                <a:latin typeface="Avenir" panose="020B0503020203020204" pitchFamily="34" charset="0"/>
                <a:ea typeface="Times New Roman" panose="02020603050405020304" pitchFamily="18" charset="0"/>
              </a:rPr>
              <a:t>Online </a:t>
            </a:r>
            <a:r>
              <a:rPr lang="en-US" sz="1100" b="1" dirty="0">
                <a:latin typeface="Avenir" panose="020B0503020203020204" pitchFamily="34" charset="0"/>
                <a:ea typeface="Times New Roman" panose="02020603050405020304" pitchFamily="18" charset="0"/>
              </a:rPr>
              <a:t>Registrations (Empower ME)</a:t>
            </a:r>
            <a:endParaRPr lang="en-US" sz="1100" dirty="0">
              <a:latin typeface="Avenir" panose="020B0503020203020204" pitchFamily="34" charset="0"/>
              <a:ea typeface="Times New Roman" panose="02020603050405020304" pitchFamily="18" charset="0"/>
            </a:endParaRPr>
          </a:p>
          <a:p>
            <a:pPr marL="457200" marR="0" indent="-457200">
              <a:spcBef>
                <a:spcPts val="0"/>
              </a:spcBef>
              <a:spcAft>
                <a:spcPts val="0"/>
              </a:spcAft>
            </a:pPr>
            <a:r>
              <a:rPr lang="en-US" sz="1050" dirty="0">
                <a:latin typeface="Agency FB" panose="020B0503020202020204" pitchFamily="34" charset="0"/>
                <a:ea typeface="Times New Roman" panose="02020603050405020304" pitchFamily="18" charset="0"/>
              </a:rPr>
              <a:t>R</a:t>
            </a:r>
            <a:r>
              <a:rPr lang="en-US" sz="1050" dirty="0" smtClean="0">
                <a:latin typeface="Agency FB" panose="020B0503020202020204" pitchFamily="34" charset="0"/>
                <a:ea typeface="Times New Roman" panose="02020603050405020304" pitchFamily="18" charset="0"/>
              </a:rPr>
              <a:t>egister </a:t>
            </a:r>
            <a:r>
              <a:rPr lang="en-US" sz="1050" dirty="0">
                <a:latin typeface="Agency FB" panose="020B0503020202020204" pitchFamily="34" charset="0"/>
                <a:ea typeface="Times New Roman" panose="02020603050405020304" pitchFamily="18" charset="0"/>
              </a:rPr>
              <a:t>online for group fitness </a:t>
            </a:r>
            <a:r>
              <a:rPr lang="en-US" sz="1050" dirty="0" smtClean="0">
                <a:latin typeface="Agency FB" panose="020B0503020202020204" pitchFamily="34" charset="0"/>
                <a:ea typeface="Times New Roman" panose="02020603050405020304" pitchFamily="18" charset="0"/>
              </a:rPr>
              <a:t>classes by scanning </a:t>
            </a:r>
            <a:r>
              <a:rPr lang="en-US" sz="1050" dirty="0">
                <a:latin typeface="Agency FB" panose="020B0503020202020204" pitchFamily="34" charset="0"/>
                <a:ea typeface="Times New Roman" panose="02020603050405020304" pitchFamily="18" charset="0"/>
              </a:rPr>
              <a:t>the QR code or </a:t>
            </a:r>
            <a:r>
              <a:rPr lang="en-US" sz="1050" dirty="0" smtClean="0">
                <a:latin typeface="Agency FB" panose="020B0503020202020204" pitchFamily="34" charset="0"/>
                <a:ea typeface="Times New Roman" panose="02020603050405020304" pitchFamily="18" charset="0"/>
              </a:rPr>
              <a:t>visit our website:</a:t>
            </a:r>
            <a:endParaRPr lang="en-US" sz="1050" dirty="0">
              <a:latin typeface="Agency FB" panose="020B0503020202020204" pitchFamily="34" charset="0"/>
              <a:ea typeface="Times New Roman" panose="02020603050405020304" pitchFamily="18" charset="0"/>
            </a:endParaRPr>
          </a:p>
          <a:p>
            <a:pPr marL="457200" marR="0" indent="-457200">
              <a:spcBef>
                <a:spcPts val="0"/>
              </a:spcBef>
              <a:spcAft>
                <a:spcPts val="0"/>
              </a:spcAft>
            </a:pPr>
            <a:r>
              <a:rPr lang="en-US" sz="1050" dirty="0">
                <a:latin typeface="Agency FB" panose="020B0503020202020204" pitchFamily="34" charset="0"/>
                <a:ea typeface="Times New Roman" panose="02020603050405020304" pitchFamily="18" charset="0"/>
              </a:rPr>
              <a:t>www.islandhealthfitness.com/empower-me</a:t>
            </a:r>
          </a:p>
          <a:p>
            <a:pPr marL="457200" marR="0" indent="-457200">
              <a:spcBef>
                <a:spcPts val="0"/>
              </a:spcBef>
              <a:spcAft>
                <a:spcPts val="0"/>
              </a:spcAft>
            </a:pPr>
            <a:endParaRPr lang="en-US" sz="1050" dirty="0">
              <a:latin typeface="Agency FB" panose="020B0503020202020204" pitchFamily="34" charset="0"/>
              <a:ea typeface="Times New Roman" panose="02020603050405020304" pitchFamily="18" charset="0"/>
            </a:endParaRPr>
          </a:p>
          <a:p>
            <a:pPr marL="457200" marR="0" indent="-457200">
              <a:spcBef>
                <a:spcPts val="0"/>
              </a:spcBef>
              <a:spcAft>
                <a:spcPts val="0"/>
              </a:spcAft>
            </a:pPr>
            <a:r>
              <a:rPr lang="en-US" sz="1050" dirty="0">
                <a:latin typeface="Agency FB" panose="020B0503020202020204" pitchFamily="34" charset="0"/>
                <a:ea typeface="Times New Roman" panose="02020603050405020304" pitchFamily="18" charset="0"/>
              </a:rPr>
              <a:t>The first time you login to Empower Me, your user name and password will be the number on the</a:t>
            </a:r>
          </a:p>
          <a:p>
            <a:pPr marL="457200" marR="0" indent="-457200">
              <a:spcBef>
                <a:spcPts val="0"/>
              </a:spcBef>
              <a:spcAft>
                <a:spcPts val="0"/>
              </a:spcAft>
            </a:pPr>
            <a:r>
              <a:rPr lang="en-US" sz="1050" dirty="0">
                <a:latin typeface="Agency FB" panose="020B0503020202020204" pitchFamily="34" charset="0"/>
                <a:ea typeface="Times New Roman" panose="02020603050405020304" pitchFamily="18" charset="0"/>
              </a:rPr>
              <a:t>back of your key tag. If you get locked out, </a:t>
            </a:r>
            <a:r>
              <a:rPr lang="en-US" sz="1050" dirty="0" smtClean="0">
                <a:latin typeface="Agency FB" panose="020B0503020202020204" pitchFamily="34" charset="0"/>
                <a:ea typeface="Times New Roman" panose="02020603050405020304" pitchFamily="18" charset="0"/>
              </a:rPr>
              <a:t>contact </a:t>
            </a:r>
            <a:r>
              <a:rPr lang="en-US" sz="1050" dirty="0">
                <a:latin typeface="Agency FB" panose="020B0503020202020204" pitchFamily="34" charset="0"/>
                <a:ea typeface="Times New Roman" panose="02020603050405020304" pitchFamily="18" charset="0"/>
              </a:rPr>
              <a:t>our Front Desk </a:t>
            </a:r>
            <a:r>
              <a:rPr lang="en-US" sz="1050" dirty="0" smtClean="0">
                <a:latin typeface="Agency FB" panose="020B0503020202020204" pitchFamily="34" charset="0"/>
                <a:ea typeface="Times New Roman" panose="02020603050405020304" pitchFamily="18" charset="0"/>
              </a:rPr>
              <a:t>by calling 607.277.3861</a:t>
            </a:r>
            <a:endParaRPr lang="en-US" sz="1050" dirty="0">
              <a:latin typeface="Agency FB" panose="020B0503020202020204" pitchFamily="34" charset="0"/>
              <a:ea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6330496" y="8693391"/>
            <a:ext cx="1048516" cy="1048516"/>
          </a:xfrm>
          <a:prstGeom prst="rect">
            <a:avLst/>
          </a:prstGeom>
        </p:spPr>
      </p:pic>
      <p:cxnSp>
        <p:nvCxnSpPr>
          <p:cNvPr id="20" name="Straight Connector 19"/>
          <p:cNvCxnSpPr/>
          <p:nvPr/>
        </p:nvCxnSpPr>
        <p:spPr>
          <a:xfrm flipV="1">
            <a:off x="275771" y="8594467"/>
            <a:ext cx="7043370" cy="64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lamp&#10;&#10;Description automatically generated">
            <a:extLst>
              <a:ext uri="{FF2B5EF4-FFF2-40B4-BE49-F238E27FC236}">
                <a16:creationId xmlns:a16="http://schemas.microsoft.com/office/drawing/2014/main" id="{6BF76F1F-A374-4DBC-D56E-5C25E1165645}"/>
              </a:ext>
            </a:extLst>
          </p:cNvPr>
          <p:cNvPicPr>
            <a:picLocks noChangeAspect="1"/>
          </p:cNvPicPr>
          <p:nvPr/>
        </p:nvPicPr>
        <p:blipFill>
          <a:blip r:embed="rId3"/>
          <a:stretch>
            <a:fillRect/>
          </a:stretch>
        </p:blipFill>
        <p:spPr>
          <a:xfrm>
            <a:off x="3847811" y="7703592"/>
            <a:ext cx="424160" cy="424160"/>
          </a:xfrm>
          <a:prstGeom prst="rect">
            <a:avLst/>
          </a:prstGeom>
        </p:spPr>
      </p:pic>
    </p:spTree>
    <p:extLst>
      <p:ext uri="{BB962C8B-B14F-4D97-AF65-F5344CB8AC3E}">
        <p14:creationId xmlns:p14="http://schemas.microsoft.com/office/powerpoint/2010/main" val="2802437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47294</TotalTime>
  <Words>1160</Words>
  <Application>Microsoft Office PowerPoint</Application>
  <PresentationFormat>Custom</PresentationFormat>
  <Paragraphs>208</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Agency FB</vt:lpstr>
      <vt:lpstr>Arial</vt:lpstr>
      <vt:lpstr>Avenir</vt:lpstr>
      <vt:lpstr>Avenir Black</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Mancha</dc:creator>
  <cp:lastModifiedBy>Barrett-Sargent, Ian</cp:lastModifiedBy>
  <cp:revision>109</cp:revision>
  <cp:lastPrinted>2024-03-13T18:17:52Z</cp:lastPrinted>
  <dcterms:created xsi:type="dcterms:W3CDTF">2023-01-20T15:59:43Z</dcterms:created>
  <dcterms:modified xsi:type="dcterms:W3CDTF">2024-03-15T21:40:49Z</dcterms:modified>
</cp:coreProperties>
</file>